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Robo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Roboto-italic.fntdata"/><Relationship Id="rId14" Type="http://schemas.openxmlformats.org/officeDocument/2006/relationships/slide" Target="slides/slide10.xml"/><Relationship Id="rId36" Type="http://schemas.openxmlformats.org/officeDocument/2006/relationships/font" Target="fonts/Roboto-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Robot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aradigm" TargetMode="External"/><Relationship Id="rId3" Type="http://schemas.openxmlformats.org/officeDocument/2006/relationships/hyperlink" Target="http://cs.lmu.edu/~ray/notes/paradigms/"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_rose_by_any_other_name_would_smell_as_swee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In code, methods look a lot like functions. They act a lot like functions too! But please don’t call them functions, that’s a pet peeve of mine… procedures that operate on objects are called METHODS!</a:t>
            </a:r>
          </a:p>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Class diagrams usually denote the access policy (public, private, protected), of each member/method. But python doesn’t enforce access policies, so I’ve left them off the diagram.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Dashed arrow -- “uses”</a:t>
            </a:r>
          </a:p>
          <a:p>
            <a:pPr lvl="0" rtl="0">
              <a:spcBef>
                <a:spcPts val="0"/>
              </a:spcBef>
              <a:buNone/>
            </a:pPr>
            <a:r>
              <a:t/>
            </a:r>
            <a:endParaRPr/>
          </a:p>
          <a:p>
            <a:pPr lvl="0" rtl="0">
              <a:spcBef>
                <a:spcPts val="0"/>
              </a:spcBef>
              <a:buNone/>
            </a:pPr>
            <a:r>
              <a:rPr lang="en"/>
              <a:t>Diamond arrow -- “composed of”</a:t>
            </a:r>
          </a:p>
          <a:p>
            <a:pPr lvl="0" rtl="0">
              <a:spcBef>
                <a:spcPts val="0"/>
              </a:spcBef>
              <a:buNone/>
            </a:pPr>
            <a:r>
              <a:t/>
            </a:r>
            <a:endParaRPr/>
          </a:p>
          <a:p>
            <a:pPr lvl="0">
              <a:spcBef>
                <a:spcPts val="0"/>
              </a:spcBef>
              <a:buNone/>
            </a:pPr>
            <a:r>
              <a:rPr lang="en"/>
              <a:t>Notice the SVC is only held by the DecisionModule. That’s cool because it allows us to swap out the SVC for a different learning model by only updating the DecisionModule -- the change is very isolated and small. It gets even better... Later on, using polymorphism, we’ll be able to swap out the SVM by only changing one line of code!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During the python demo, we’ll just show the stubbed out classes, then we’ll write main.py together.</a:t>
            </a:r>
          </a:p>
          <a:p>
            <a:pPr lvl="0" rtl="0">
              <a:spcBef>
                <a:spcPts val="0"/>
              </a:spcBef>
              <a:buNone/>
            </a:pPr>
            <a:r>
              <a:t/>
            </a:r>
            <a:endParaRPr/>
          </a:p>
          <a:p>
            <a:pPr indent="-228600" lvl="0" marL="457200" rtl="0">
              <a:spcBef>
                <a:spcPts val="0"/>
              </a:spcBef>
              <a:buAutoNum type="arabicPeriod"/>
            </a:pPr>
            <a:r>
              <a:rPr lang="en"/>
              <a:t>Our code is readable. New people to the project shouldn’t be too confused.</a:t>
            </a:r>
          </a:p>
          <a:p>
            <a:pPr indent="-228600" lvl="0" marL="457200" rtl="0">
              <a:spcBef>
                <a:spcPts val="0"/>
              </a:spcBef>
              <a:buAutoNum type="arabicPeriod"/>
            </a:pPr>
            <a:r>
              <a:rPr lang="en"/>
              <a:t>If one class gets complicated, the other classes don’t need to know about it. The complexity is hidden away.</a:t>
            </a:r>
          </a:p>
          <a:p>
            <a:pPr indent="-228600" lvl="0" marL="457200" rtl="0">
              <a:spcBef>
                <a:spcPts val="0"/>
              </a:spcBef>
              <a:buAutoNum type="arabicPeriod"/>
            </a:pPr>
            <a:r>
              <a:rPr lang="en"/>
              <a:t>Easy to test. Test each class one at a time. Testing each method one-at-a time is called “unit testing”, which is possible with this code.</a:t>
            </a:r>
          </a:p>
          <a:p>
            <a:pPr indent="-228600" lvl="0" marL="457200">
              <a:spcBef>
                <a:spcPts val="0"/>
              </a:spcBef>
              <a:buAutoNum type="arabicPeriod"/>
            </a:pPr>
            <a:r>
              <a:rPr lang="en"/>
              <a:t>Easy to modify. Say you get a new type of arm. Easy, just modify the one class: Arm. Or say you get an additional arm of the same type. Pretty easy too: just instantiate a new arm and update the Controller so that the second arm is also used.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How does the SSR use encapsulation?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b="1" lang="en"/>
              <a:t>“As a Data Scientist you’ll be writing and using a lot of code. Good Software Engineering is the key to being efficient. Good OOP is the key to good Software Engineering.”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There is a lot happening inside the SVC class, but we don’t have to know or care about it! We only reap the benefits.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How does the SSR use composition?</a:t>
            </a:r>
          </a:p>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Object is easy: 12 object.</a:t>
            </a:r>
          </a:p>
          <a:p>
            <a:pPr lvl="0" rtl="0">
              <a:spcBef>
                <a:spcPts val="0"/>
              </a:spcBef>
              <a:buNone/>
            </a:pPr>
            <a:r>
              <a:t/>
            </a:r>
            <a:endParaRPr/>
          </a:p>
          <a:p>
            <a:pPr lvl="0" rtl="0">
              <a:spcBef>
                <a:spcPts val="0"/>
              </a:spcBef>
              <a:buNone/>
            </a:pPr>
            <a:r>
              <a:rPr lang="en"/>
              <a:t>But classes? Uhh… maybe 1. Maybe 5… ?</a:t>
            </a:r>
          </a:p>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Parent class is also called the “base” class.</a:t>
            </a:r>
          </a:p>
          <a:p>
            <a:pPr lvl="0" rtl="0">
              <a:spcBef>
                <a:spcPts val="0"/>
              </a:spcBef>
              <a:buNone/>
            </a:pPr>
            <a:r>
              <a:t/>
            </a:r>
            <a:endParaRPr/>
          </a:p>
          <a:p>
            <a:pPr lvl="0" rtl="0">
              <a:spcBef>
                <a:spcPts val="0"/>
              </a:spcBef>
              <a:buNone/>
            </a:pPr>
            <a:r>
              <a:rPr lang="en"/>
              <a:t>Child classes are also called “subclasses”.</a:t>
            </a:r>
          </a:p>
          <a:p>
            <a:pPr lvl="0" rtl="0">
              <a:spcBef>
                <a:spcPts val="0"/>
              </a:spcBef>
              <a:buNone/>
            </a:pPr>
            <a:r>
              <a:t/>
            </a:r>
            <a:endParaRPr/>
          </a:p>
          <a:p>
            <a:pPr lvl="0">
              <a:spcBef>
                <a:spcPts val="0"/>
              </a:spcBef>
              <a:buNone/>
            </a:pPr>
            <a:r>
              <a:rPr lang="en"/>
              <a:t>Notice the arrow seems backwards if you think “Banana is derived from Fruit.” While that statement is true, the arrow is not trying to capture that idea. Rather the arrow captures the idea “Banana is-a Fruit.”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u="sng">
                <a:solidFill>
                  <a:srgbClr val="666666"/>
                </a:solidFill>
              </a:rPr>
              <a:t>Fruit</a:t>
            </a:r>
            <a:r>
              <a:rPr lang="en" sz="1400">
                <a:solidFill>
                  <a:srgbClr val="666666"/>
                </a:solidFill>
              </a:rPr>
              <a:t> implements the default way to eat a fruit.</a:t>
            </a:r>
          </a:p>
          <a:p>
            <a:pPr lvl="0" rtl="0">
              <a:spcBef>
                <a:spcPts val="0"/>
              </a:spcBef>
              <a:buNone/>
            </a:pPr>
            <a:r>
              <a:t/>
            </a:r>
            <a:endParaRPr sz="1400">
              <a:solidFill>
                <a:srgbClr val="666666"/>
              </a:solidFill>
            </a:endParaRPr>
          </a:p>
          <a:p>
            <a:pPr lvl="0" rtl="0">
              <a:spcBef>
                <a:spcPts val="0"/>
              </a:spcBef>
              <a:buNone/>
            </a:pPr>
            <a:r>
              <a:rPr lang="en" sz="1400" u="sng">
                <a:solidFill>
                  <a:srgbClr val="666666"/>
                </a:solidFill>
              </a:rPr>
              <a:t>Banana</a:t>
            </a:r>
            <a:r>
              <a:rPr lang="en" sz="1400">
                <a:solidFill>
                  <a:srgbClr val="666666"/>
                </a:solidFill>
              </a:rPr>
              <a:t>, </a:t>
            </a:r>
            <a:r>
              <a:rPr lang="en" sz="1400" u="sng">
                <a:solidFill>
                  <a:srgbClr val="666666"/>
                </a:solidFill>
              </a:rPr>
              <a:t>Orange</a:t>
            </a:r>
            <a:r>
              <a:rPr lang="en" sz="1400">
                <a:solidFill>
                  <a:srgbClr val="666666"/>
                </a:solidFill>
              </a:rPr>
              <a:t>, and </a:t>
            </a:r>
            <a:r>
              <a:rPr lang="en" sz="1400" u="sng">
                <a:solidFill>
                  <a:srgbClr val="666666"/>
                </a:solidFill>
              </a:rPr>
              <a:t>Apple</a:t>
            </a:r>
            <a:r>
              <a:rPr lang="en" sz="1400">
                <a:solidFill>
                  <a:srgbClr val="666666"/>
                </a:solidFill>
              </a:rPr>
              <a:t> “override” the eat() method to define their own ways to be eaten.</a:t>
            </a:r>
          </a:p>
          <a:p>
            <a:pPr lvl="0" rtl="0">
              <a:spcBef>
                <a:spcPts val="0"/>
              </a:spcBef>
              <a:buNone/>
            </a:pPr>
            <a:r>
              <a:t/>
            </a:r>
            <a:endParaRPr sz="1400">
              <a:solidFill>
                <a:srgbClr val="666666"/>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Start with the code implementing the design in the “Inheritance” slide. Override the eat() method to become the design in the “Polymorphism” slide.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solidFill>
                  <a:srgbClr val="666666"/>
                </a:solidFill>
              </a:rPr>
              <a:t>Technically… ClassifierMixin doesn’t declare the fit() and predict() methods. It only declares the score() method. It’s my believe that sklearn SHOULD have ClassifierMixin declare all three methods. On sklearn’s website it does say explicitly (in English prose, not in code) that all classifiers will implement the fit() and predict() methods. So… I think it might be an oversight in the ClassifierMixin’s declaration. But with Python’s duck typing, it doesn’t really matter anyway.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Some language borrowed from:</a:t>
            </a:r>
          </a:p>
          <a:p>
            <a:pPr lvl="0" rtl="0">
              <a:spcBef>
                <a:spcPts val="0"/>
              </a:spcBef>
              <a:buNone/>
            </a:pPr>
            <a:r>
              <a:rPr lang="en" u="sng">
                <a:solidFill>
                  <a:schemeClr val="hlink"/>
                </a:solidFill>
                <a:hlinkClick r:id="rId2"/>
              </a:rPr>
              <a:t>https://en.wikipedia.org/wiki/Paradigm</a:t>
            </a:r>
          </a:p>
          <a:p>
            <a:pPr lvl="0" rtl="0">
              <a:spcBef>
                <a:spcPts val="0"/>
              </a:spcBef>
              <a:buNone/>
            </a:pPr>
            <a:r>
              <a:rPr lang="en" u="sng">
                <a:solidFill>
                  <a:schemeClr val="hlink"/>
                </a:solidFill>
                <a:hlinkClick r:id="rId3"/>
              </a:rPr>
              <a:t>http://cs.lmu.edu/~ray/notes/paradigms/</a:t>
            </a:r>
          </a:p>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Don’t get the joke? See: </a:t>
            </a:r>
            <a:r>
              <a:rPr lang="en" u="sng">
                <a:solidFill>
                  <a:schemeClr val="hlink"/>
                </a:solidFill>
                <a:hlinkClick r:id="rId2"/>
              </a:rPr>
              <a:t>https://en.wikipedia.org/wiki/A_rose_by_any_other_name_would_smell_as_sweet</a:t>
            </a:r>
          </a:p>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DO AN IN-CLASS POLL HERE TO CHECK FOR UNDERSTANDING! We poll on polleverywhere.com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Member variables go by many names, other people call them: “instance variables”, “fields”, “attributes”, “properties”, etc. I don’t really care what you call them.</a:t>
            </a:r>
          </a:p>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599" cy="897599"/>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flipH="1">
            <a:off x="8246400" y="4245875"/>
            <a:ext cx="897599" cy="897599"/>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90525" y="1819275"/>
            <a:ext cx="8222100" cy="933599"/>
          </a:xfrm>
          <a:prstGeom prst="rect">
            <a:avLst/>
          </a:prstGeom>
        </p:spPr>
        <p:txBody>
          <a:bodyPr anchorCtr="0" anchor="b"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13" name="Shape 13"/>
          <p:cNvSpPr txBox="1"/>
          <p:nvPr>
            <p:ph idx="1" type="subTitle"/>
          </p:nvPr>
        </p:nvSpPr>
        <p:spPr>
          <a:xfrm>
            <a:off x="390525" y="2789130"/>
            <a:ext cx="8222100" cy="432899"/>
          </a:xfrm>
          <a:prstGeom prst="rect">
            <a:avLst/>
          </a:prstGeom>
        </p:spPr>
        <p:txBody>
          <a:bodyPr anchorCtr="0" anchor="t" bIns="91425" lIns="91425" rIns="91425" tIns="91425"/>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4" name="Shape 14"/>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tIns="91425"/>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0" name="Shape 60"/>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799"/>
          </a:xfrm>
          <a:prstGeom prst="rect">
            <a:avLst/>
          </a:prstGeom>
        </p:spPr>
        <p:txBody>
          <a:bodyPr anchorCtr="0" anchor="ctr" bIns="91425" lIns="91425" rIns="91425" tIns="91425"/>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p:txBody>
      </p:sp>
      <p:sp>
        <p:nvSpPr>
          <p:cNvPr id="17" name="Shape 17"/>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5999"/>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471900" y="738725"/>
            <a:ext cx="8222100" cy="7676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5999"/>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471900" y="738725"/>
            <a:ext cx="8222100" cy="7676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471900" y="1919075"/>
            <a:ext cx="3999899" cy="271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2" type="body"/>
          </p:nvPr>
        </p:nvSpPr>
        <p:spPr>
          <a:xfrm>
            <a:off x="4694250" y="1919075"/>
            <a:ext cx="3999899" cy="271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0" name="Shape 30"/>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399"/>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4" name="Shape 34"/>
          <p:cNvSpPr txBox="1"/>
          <p:nvPr>
            <p:ph type="title"/>
          </p:nvPr>
        </p:nvSpPr>
        <p:spPr>
          <a:xfrm>
            <a:off x="98250" y="16350"/>
            <a:ext cx="8826599" cy="602700"/>
          </a:xfrm>
          <a:prstGeom prst="rect">
            <a:avLst/>
          </a:prstGeom>
        </p:spPr>
        <p:txBody>
          <a:bodyPr anchorCtr="0" anchor="ctr"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35" name="Shape 35"/>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4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8" name="Shape 38"/>
          <p:cNvSpPr/>
          <p:nvPr/>
        </p:nvSpPr>
        <p:spPr>
          <a:xfrm rot="-5400000">
            <a:off x="759150" y="2517450"/>
            <a:ext cx="5143499"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226077" y="357800"/>
            <a:ext cx="2807999" cy="9533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226075" y="1465800"/>
            <a:ext cx="2807999" cy="3163499"/>
          </a:xfrm>
          <a:prstGeom prst="rect">
            <a:avLst/>
          </a:prstGeom>
        </p:spPr>
        <p:txBody>
          <a:bodyPr anchorCtr="0" anchor="t" bIns="91425" lIns="91425" rIns="91425" tIns="91425"/>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p:txBody>
      </p:sp>
      <p:sp>
        <p:nvSpPr>
          <p:cNvPr id="41" name="Shape 41"/>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tIns="91425"/>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p:txBody>
      </p:sp>
      <p:sp>
        <p:nvSpPr>
          <p:cNvPr id="44" name="Shape 44"/>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4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1946424"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48" name="Shape 48"/>
          <p:cNvSpPr txBox="1"/>
          <p:nvPr>
            <p:ph type="title"/>
          </p:nvPr>
        </p:nvSpPr>
        <p:spPr>
          <a:xfrm>
            <a:off x="265500" y="1233175"/>
            <a:ext cx="4045199" cy="1482300"/>
          </a:xfrm>
          <a:prstGeom prst="rect">
            <a:avLst/>
          </a:prstGeom>
        </p:spPr>
        <p:txBody>
          <a:bodyPr anchorCtr="0" anchor="b" bIns="91425" lIns="91425" rIns="91425" tIns="91425"/>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p:txBody>
      </p:sp>
      <p:sp>
        <p:nvSpPr>
          <p:cNvPr id="49" name="Shape 49"/>
          <p:cNvSpPr txBox="1"/>
          <p:nvPr>
            <p:ph idx="1" type="subTitle"/>
          </p:nvPr>
        </p:nvSpPr>
        <p:spPr>
          <a:xfrm>
            <a:off x="265500" y="2779466"/>
            <a:ext cx="4045199"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8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0" y="4622724"/>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55" name="Shape 55"/>
          <p:cNvSpPr txBox="1"/>
          <p:nvPr>
            <p:ph idx="1" type="body"/>
          </p:nvPr>
        </p:nvSpPr>
        <p:spPr>
          <a:xfrm>
            <a:off x="57150" y="4696825"/>
            <a:ext cx="8381999" cy="446700"/>
          </a:xfrm>
          <a:prstGeom prst="rect">
            <a:avLst/>
          </a:prstGeom>
        </p:spPr>
        <p:txBody>
          <a:bodyPr anchorCtr="0" anchor="ctr" bIns="91425" lIns="91425" rIns="91425" tIns="91425"/>
          <a:lstStyle>
            <a:lvl1pPr lvl="0">
              <a:lnSpc>
                <a:spcPct val="100000"/>
              </a:lnSpc>
              <a:spcBef>
                <a:spcPts val="0"/>
              </a:spcBef>
              <a:spcAft>
                <a:spcPts val="0"/>
              </a:spcAft>
              <a:buClr>
                <a:schemeClr val="lt1"/>
              </a:buClr>
              <a:buSzPct val="100000"/>
              <a:buNone/>
              <a:defRPr sz="1200">
                <a:solidFill>
                  <a:schemeClr val="lt1"/>
                </a:solidFill>
              </a:defRPr>
            </a:lvl1pPr>
          </a:lstStyle>
          <a:p/>
        </p:txBody>
      </p:sp>
      <p:sp>
        <p:nvSpPr>
          <p:cNvPr id="56" name="Shape 56"/>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699"/>
          </a:xfrm>
          <a:prstGeom prst="rect">
            <a:avLst/>
          </a:prstGeom>
          <a:noFill/>
          <a:ln>
            <a:noFill/>
          </a:ln>
        </p:spPr>
        <p:txBody>
          <a:bodyPr anchorCtr="0" anchor="b" bIns="91425" lIns="91425" rIns="91425" tIns="91425"/>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1" Type="http://schemas.openxmlformats.org/officeDocument/2006/relationships/image" Target="../media/image16.jpg"/><Relationship Id="rId10" Type="http://schemas.openxmlformats.org/officeDocument/2006/relationships/image" Target="../media/image24.jpg"/><Relationship Id="rId13" Type="http://schemas.openxmlformats.org/officeDocument/2006/relationships/image" Target="../media/image18.jpg"/><Relationship Id="rId12" Type="http://schemas.openxmlformats.org/officeDocument/2006/relationships/image" Target="../media/image23.jpg"/><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09.jpg"/><Relationship Id="rId4" Type="http://schemas.openxmlformats.org/officeDocument/2006/relationships/image" Target="../media/image13.jpg"/><Relationship Id="rId9" Type="http://schemas.openxmlformats.org/officeDocument/2006/relationships/image" Target="../media/image26.jpg"/><Relationship Id="rId14" Type="http://schemas.openxmlformats.org/officeDocument/2006/relationships/image" Target="../media/image19.jpg"/><Relationship Id="rId5" Type="http://schemas.openxmlformats.org/officeDocument/2006/relationships/image" Target="../media/image25.jpg"/><Relationship Id="rId6" Type="http://schemas.openxmlformats.org/officeDocument/2006/relationships/image" Target="../media/image27.jpg"/><Relationship Id="rId7" Type="http://schemas.openxmlformats.org/officeDocument/2006/relationships/image" Target="../media/image22.jpg"/><Relationship Id="rId8"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0.jpg"/><Relationship Id="rId4" Type="http://schemas.openxmlformats.org/officeDocument/2006/relationships/image" Target="../media/image11.jpg"/><Relationship Id="rId5" Type="http://schemas.openxmlformats.org/officeDocument/2006/relationships/image" Target="../media/image01.jpg"/><Relationship Id="rId6" Type="http://schemas.openxmlformats.org/officeDocument/2006/relationships/image" Target="../media/image12.jpg"/><Relationship Id="rId7" Type="http://schemas.openxmlformats.org/officeDocument/2006/relationships/image" Target="../media/image0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4.jpg"/><Relationship Id="rId4" Type="http://schemas.openxmlformats.org/officeDocument/2006/relationships/image" Target="../media/image06.jpg"/><Relationship Id="rId11" Type="http://schemas.openxmlformats.org/officeDocument/2006/relationships/image" Target="../media/image17.jpg"/><Relationship Id="rId10" Type="http://schemas.openxmlformats.org/officeDocument/2006/relationships/image" Target="../media/image15.png"/><Relationship Id="rId9" Type="http://schemas.openxmlformats.org/officeDocument/2006/relationships/image" Target="../media/image14.jpg"/><Relationship Id="rId5" Type="http://schemas.openxmlformats.org/officeDocument/2006/relationships/image" Target="../media/image05.png"/><Relationship Id="rId6" Type="http://schemas.openxmlformats.org/officeDocument/2006/relationships/image" Target="../media/image08.jpg"/><Relationship Id="rId7" Type="http://schemas.openxmlformats.org/officeDocument/2006/relationships/image" Target="../media/image10.jpg"/><Relationship Id="rId8"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title"/>
          </p:nvPr>
        </p:nvSpPr>
        <p:spPr>
          <a:xfrm>
            <a:off x="265500" y="1233175"/>
            <a:ext cx="4045199" cy="1482300"/>
          </a:xfrm>
          <a:prstGeom prst="rect">
            <a:avLst/>
          </a:prstGeom>
        </p:spPr>
        <p:txBody>
          <a:bodyPr anchorCtr="0" anchor="b" bIns="91425" lIns="91425" rIns="91425" tIns="91425">
            <a:noAutofit/>
          </a:bodyPr>
          <a:lstStyle/>
          <a:p>
            <a:pPr lvl="0">
              <a:spcBef>
                <a:spcPts val="0"/>
              </a:spcBef>
              <a:buNone/>
            </a:pPr>
            <a:r>
              <a:rPr lang="en"/>
              <a:t>Object-Oriented Programming</a:t>
            </a:r>
          </a:p>
        </p:txBody>
      </p:sp>
      <p:sp>
        <p:nvSpPr>
          <p:cNvPr id="68" name="Shape 68"/>
          <p:cNvSpPr txBox="1"/>
          <p:nvPr>
            <p:ph idx="1" type="subTitle"/>
          </p:nvPr>
        </p:nvSpPr>
        <p:spPr>
          <a:xfrm>
            <a:off x="265500" y="2779466"/>
            <a:ext cx="4045199" cy="1235100"/>
          </a:xfrm>
          <a:prstGeom prst="rect">
            <a:avLst/>
          </a:prstGeom>
        </p:spPr>
        <p:txBody>
          <a:bodyPr anchorCtr="0" anchor="t" bIns="91425" lIns="91425" rIns="91425" tIns="91425">
            <a:noAutofit/>
          </a:bodyPr>
          <a:lstStyle/>
          <a:p>
            <a:pPr lvl="0" rtl="0">
              <a:spcBef>
                <a:spcPts val="0"/>
              </a:spcBef>
              <a:buNone/>
            </a:pPr>
            <a:r>
              <a:rPr lang="en"/>
              <a:t>OOP</a:t>
            </a:r>
          </a:p>
          <a:p>
            <a:pPr lvl="0" rtl="0">
              <a:spcBef>
                <a:spcPts val="0"/>
              </a:spcBef>
              <a:buNone/>
            </a:pPr>
            <a:r>
              <a:t/>
            </a:r>
            <a:endParaRPr/>
          </a:p>
          <a:p>
            <a:pPr lvl="0" rtl="0">
              <a:spcBef>
                <a:spcPts val="0"/>
              </a:spcBef>
              <a:buNone/>
            </a:pPr>
            <a:r>
              <a:rPr lang="en" sz="1400"/>
              <a:t>By Ryan Henning</a:t>
            </a:r>
          </a:p>
        </p:txBody>
      </p:sp>
      <p:sp>
        <p:nvSpPr>
          <p:cNvPr id="69" name="Shape 69"/>
          <p:cNvSpPr txBox="1"/>
          <p:nvPr>
            <p:ph idx="2" type="body"/>
          </p:nvPr>
        </p:nvSpPr>
        <p:spPr>
          <a:xfrm>
            <a:off x="4939500" y="724200"/>
            <a:ext cx="3837000" cy="3695099"/>
          </a:xfrm>
          <a:prstGeom prst="rect">
            <a:avLst/>
          </a:prstGeom>
        </p:spPr>
        <p:txBody>
          <a:bodyPr anchorCtr="0" anchor="ctr" bIns="91425" lIns="91425" rIns="91425" tIns="91425">
            <a:noAutofit/>
          </a:bodyPr>
          <a:lstStyle/>
          <a:p>
            <a:pPr indent="-381000" lvl="0" marL="457200" rtl="0">
              <a:spcBef>
                <a:spcPts val="0"/>
              </a:spcBef>
              <a:buSzPct val="100000"/>
            </a:pPr>
            <a:r>
              <a:rPr lang="en" sz="2400"/>
              <a:t>What / Why OOP?</a:t>
            </a:r>
          </a:p>
          <a:p>
            <a:pPr indent="-381000" lvl="0" marL="457200" rtl="0">
              <a:spcBef>
                <a:spcPts val="0"/>
              </a:spcBef>
              <a:buSzPct val="100000"/>
            </a:pPr>
            <a:r>
              <a:rPr lang="en" sz="2400"/>
              <a:t>OOP Terminology</a:t>
            </a:r>
          </a:p>
          <a:p>
            <a:pPr indent="-381000" lvl="0" marL="457200" rtl="0">
              <a:spcBef>
                <a:spcPts val="0"/>
              </a:spcBef>
              <a:buSzPct val="100000"/>
            </a:pPr>
            <a:r>
              <a:rPr lang="en" sz="2400"/>
              <a:t>OOP in Python</a:t>
            </a:r>
          </a:p>
          <a:p>
            <a:pPr indent="-381000" lvl="0" marL="457200" rtl="0">
              <a:spcBef>
                <a:spcPts val="0"/>
              </a:spcBef>
              <a:buSzPct val="100000"/>
            </a:pPr>
            <a:r>
              <a:rPr lang="en" sz="2400"/>
              <a:t>Design Example</a:t>
            </a:r>
          </a:p>
          <a:p>
            <a:pPr indent="-381000" lvl="0" marL="457200" rtl="0">
              <a:spcBef>
                <a:spcPts val="0"/>
              </a:spcBef>
              <a:buSzPct val="100000"/>
            </a:pPr>
            <a:r>
              <a:rPr lang="en" sz="2400"/>
              <a:t>Encapsulation</a:t>
            </a:r>
          </a:p>
          <a:p>
            <a:pPr indent="-381000" lvl="0" marL="457200" rtl="0">
              <a:spcBef>
                <a:spcPts val="0"/>
              </a:spcBef>
              <a:buSzPct val="100000"/>
            </a:pPr>
            <a:r>
              <a:rPr lang="en" sz="2400"/>
              <a:t>Composition</a:t>
            </a:r>
          </a:p>
          <a:p>
            <a:pPr indent="-381000" lvl="0" marL="457200" rtl="0">
              <a:spcBef>
                <a:spcPts val="0"/>
              </a:spcBef>
              <a:buSzPct val="100000"/>
            </a:pPr>
            <a:r>
              <a:rPr lang="en" sz="2400"/>
              <a:t>Inheritance</a:t>
            </a:r>
          </a:p>
          <a:p>
            <a:pPr indent="-381000" lvl="0" marL="457200" rtl="0">
              <a:spcBef>
                <a:spcPts val="0"/>
              </a:spcBef>
              <a:buSzPct val="100000"/>
            </a:pPr>
            <a:r>
              <a:rPr lang="en" sz="2400"/>
              <a:t>Polymorphism</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txBox="1"/>
          <p:nvPr>
            <p:ph type="title"/>
          </p:nvPr>
        </p:nvSpPr>
        <p:spPr>
          <a:xfrm>
            <a:off x="471900" y="738725"/>
            <a:ext cx="8222100" cy="767699"/>
          </a:xfrm>
          <a:prstGeom prst="rect">
            <a:avLst/>
          </a:prstGeom>
        </p:spPr>
        <p:txBody>
          <a:bodyPr anchorCtr="0" anchor="b" bIns="91425" lIns="91425" rIns="91425" tIns="91425">
            <a:noAutofit/>
          </a:bodyPr>
          <a:lstStyle/>
          <a:p>
            <a:pPr lvl="0" rtl="0">
              <a:spcBef>
                <a:spcPts val="0"/>
              </a:spcBef>
              <a:buNone/>
            </a:pPr>
            <a:r>
              <a:rPr lang="en"/>
              <a:t>OOP Terminology: “Method”</a:t>
            </a:r>
          </a:p>
        </p:txBody>
      </p:sp>
      <p:sp>
        <p:nvSpPr>
          <p:cNvPr id="143" name="Shape 143"/>
          <p:cNvSpPr txBox="1"/>
          <p:nvPr>
            <p:ph idx="1" type="body"/>
          </p:nvPr>
        </p:nvSpPr>
        <p:spPr>
          <a:xfrm>
            <a:off x="471900" y="1919075"/>
            <a:ext cx="8222100" cy="2084999"/>
          </a:xfrm>
          <a:prstGeom prst="rect">
            <a:avLst/>
          </a:prstGeom>
        </p:spPr>
        <p:txBody>
          <a:bodyPr anchorCtr="0" anchor="t" bIns="91425" lIns="91425" rIns="91425" tIns="91425">
            <a:noAutofit/>
          </a:bodyPr>
          <a:lstStyle/>
          <a:p>
            <a:pPr lvl="0" rtl="0">
              <a:spcBef>
                <a:spcPts val="0"/>
              </a:spcBef>
              <a:buNone/>
            </a:pPr>
            <a:r>
              <a:rPr lang="en"/>
              <a:t>Every object has a set of </a:t>
            </a:r>
            <a:r>
              <a:rPr b="1" lang="en"/>
              <a:t>methods</a:t>
            </a:r>
            <a:r>
              <a:rPr lang="en"/>
              <a:t>. Each method is a procedure that the object knows how to perform. Most of the time the methods will change the object’s state (i.e. modify the object’s member variables).</a:t>
            </a:r>
          </a:p>
          <a:p>
            <a:pPr lvl="0" rtl="0">
              <a:spcBef>
                <a:spcPts val="0"/>
              </a:spcBef>
              <a:buNone/>
            </a:pPr>
            <a:r>
              <a:rPr lang="en"/>
              <a:t>An object’s methods define that object’s </a:t>
            </a:r>
            <a:r>
              <a:rPr lang="en" u="sng"/>
              <a:t>behavior</a:t>
            </a:r>
            <a:r>
              <a:rPr lang="en"/>
              <a:t>.</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460950" y="677400"/>
            <a:ext cx="8222100" cy="1012799"/>
          </a:xfrm>
          <a:prstGeom prst="rect">
            <a:avLst/>
          </a:prstGeom>
        </p:spPr>
        <p:txBody>
          <a:bodyPr anchorCtr="0" anchor="ctr" bIns="91425" lIns="91425" rIns="91425" tIns="91425">
            <a:noAutofit/>
          </a:bodyPr>
          <a:lstStyle/>
          <a:p>
            <a:pPr lvl="0">
              <a:spcBef>
                <a:spcPts val="0"/>
              </a:spcBef>
              <a:buNone/>
            </a:pPr>
            <a:r>
              <a:rPr lang="en"/>
              <a:t>OOP in Python (quick review)</a:t>
            </a:r>
          </a:p>
        </p:txBody>
      </p:sp>
      <p:sp>
        <p:nvSpPr>
          <p:cNvPr id="149" name="Shape 149"/>
          <p:cNvSpPr txBox="1"/>
          <p:nvPr>
            <p:ph type="title"/>
          </p:nvPr>
        </p:nvSpPr>
        <p:spPr>
          <a:xfrm>
            <a:off x="460950" y="1796150"/>
            <a:ext cx="8222100" cy="2927399"/>
          </a:xfrm>
          <a:prstGeom prst="rect">
            <a:avLst/>
          </a:prstGeom>
        </p:spPr>
        <p:txBody>
          <a:bodyPr anchorCtr="0" anchor="ctr" bIns="91425" lIns="91425" rIns="91425" tIns="91425">
            <a:noAutofit/>
          </a:bodyPr>
          <a:lstStyle/>
          <a:p>
            <a:pPr lvl="0" rtl="0">
              <a:spcBef>
                <a:spcPts val="0"/>
              </a:spcBef>
              <a:buNone/>
            </a:pPr>
            <a:r>
              <a:rPr lang="en" sz="2400"/>
              <a:t>Review:</a:t>
            </a:r>
          </a:p>
          <a:p>
            <a:pPr lvl="0" rtl="0">
              <a:spcBef>
                <a:spcPts val="0"/>
              </a:spcBef>
              <a:buNone/>
            </a:pPr>
            <a:r>
              <a:t/>
            </a:r>
            <a:endParaRPr sz="2400"/>
          </a:p>
          <a:p>
            <a:pPr indent="-381000" lvl="0" marL="457200" rtl="0">
              <a:spcBef>
                <a:spcPts val="0"/>
              </a:spcBef>
              <a:buSzPct val="100000"/>
              <a:buChar char="●"/>
            </a:pPr>
            <a:r>
              <a:rPr lang="en" sz="2400"/>
              <a:t>Python classes you use every day! (list, dict, string, …)</a:t>
            </a:r>
          </a:p>
          <a:p>
            <a:pPr indent="-381000" lvl="0" marL="457200" rtl="0">
              <a:spcBef>
                <a:spcPts val="0"/>
              </a:spcBef>
              <a:buSzPct val="100000"/>
              <a:buChar char="●"/>
            </a:pPr>
            <a:r>
              <a:rPr lang="en" sz="2400"/>
              <a:t>Instantiating Fraction objects</a:t>
            </a:r>
          </a:p>
          <a:p>
            <a:pPr indent="-381000" lvl="0" marL="457200" rtl="0">
              <a:spcBef>
                <a:spcPts val="0"/>
              </a:spcBef>
              <a:buSzPct val="100000"/>
              <a:buChar char="●"/>
            </a:pPr>
            <a:r>
              <a:rPr lang="en" sz="2400"/>
              <a:t>Teach fractions how to add themselves together</a:t>
            </a:r>
          </a:p>
          <a:p>
            <a:pPr indent="-381000" lvl="0" marL="457200" rtl="0">
              <a:spcBef>
                <a:spcPts val="0"/>
              </a:spcBef>
              <a:buSzPct val="100000"/>
              <a:buChar char="●"/>
            </a:pPr>
            <a:r>
              <a:rPr lang="en" sz="2400"/>
              <a:t>Magic methods</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471900" y="174950"/>
            <a:ext cx="8222100" cy="1331400"/>
          </a:xfrm>
          <a:prstGeom prst="rect">
            <a:avLst/>
          </a:prstGeom>
        </p:spPr>
        <p:txBody>
          <a:bodyPr anchorCtr="0" anchor="b" bIns="91425" lIns="91425" rIns="91425" tIns="91425">
            <a:noAutofit/>
          </a:bodyPr>
          <a:lstStyle/>
          <a:p>
            <a:pPr lvl="0" rtl="0">
              <a:spcBef>
                <a:spcPts val="0"/>
              </a:spcBef>
              <a:buNone/>
            </a:pPr>
            <a:r>
              <a:rPr lang="en"/>
              <a:t>UML Class Diagram</a:t>
            </a:r>
          </a:p>
          <a:p>
            <a:pPr lvl="0" rtl="0">
              <a:spcBef>
                <a:spcPts val="0"/>
              </a:spcBef>
              <a:buNone/>
            </a:pPr>
            <a:r>
              <a:rPr lang="en" sz="1800"/>
              <a:t>UML: Unified Modeling Language</a:t>
            </a:r>
          </a:p>
        </p:txBody>
      </p:sp>
      <p:grpSp>
        <p:nvGrpSpPr>
          <p:cNvPr id="155" name="Shape 155"/>
          <p:cNvGrpSpPr/>
          <p:nvPr/>
        </p:nvGrpSpPr>
        <p:grpSpPr>
          <a:xfrm>
            <a:off x="4435150" y="2729275"/>
            <a:ext cx="2233155" cy="1695750"/>
            <a:chOff x="168852" y="393854"/>
            <a:chExt cx="2623229" cy="1006201"/>
          </a:xfrm>
        </p:grpSpPr>
        <p:sp>
          <p:nvSpPr>
            <p:cNvPr id="156" name="Shape 156"/>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t>Camera</a:t>
              </a:r>
            </a:p>
          </p:txBody>
        </p:sp>
        <p:sp>
          <p:nvSpPr>
            <p:cNvPr id="157" name="Shape 157"/>
            <p:cNvSpPr/>
            <p:nvPr/>
          </p:nvSpPr>
          <p:spPr>
            <a:xfrm>
              <a:off x="168852" y="623056"/>
              <a:ext cx="2623200" cy="3342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a:t>is_open : boolean</a:t>
              </a:r>
            </a:p>
            <a:p>
              <a:pPr lvl="0" rtl="0" algn="l">
                <a:spcBef>
                  <a:spcPts val="0"/>
                </a:spcBef>
                <a:buNone/>
              </a:pPr>
              <a:r>
                <a:rPr lang="en"/>
                <a:t>input_port : string</a:t>
              </a:r>
            </a:p>
          </p:txBody>
        </p:sp>
        <p:sp>
          <p:nvSpPr>
            <p:cNvPr id="158" name="Shape 158"/>
            <p:cNvSpPr/>
            <p:nvPr/>
          </p:nvSpPr>
          <p:spPr>
            <a:xfrm>
              <a:off x="168852" y="957255"/>
              <a:ext cx="2623200" cy="4427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a:t>open(ctl_port : string)</a:t>
              </a:r>
            </a:p>
            <a:p>
              <a:pPr lvl="0" rtl="0" algn="l">
                <a:spcBef>
                  <a:spcPts val="0"/>
                </a:spcBef>
                <a:buNone/>
              </a:pPr>
              <a:r>
                <a:rPr lang="en"/>
                <a:t>close()</a:t>
              </a:r>
            </a:p>
            <a:p>
              <a:pPr lvl="0" rtl="0" algn="l">
                <a:spcBef>
                  <a:spcPts val="0"/>
                </a:spcBef>
                <a:buNone/>
              </a:pPr>
              <a:r>
                <a:rPr lang="en"/>
                <a:t>capture() : image</a:t>
              </a:r>
            </a:p>
          </p:txBody>
        </p:sp>
      </p:grpSp>
      <p:sp>
        <p:nvSpPr>
          <p:cNvPr id="159" name="Shape 159"/>
          <p:cNvSpPr txBox="1"/>
          <p:nvPr/>
        </p:nvSpPr>
        <p:spPr>
          <a:xfrm>
            <a:off x="1058950" y="2977450"/>
            <a:ext cx="1772099" cy="1199400"/>
          </a:xfrm>
          <a:prstGeom prst="rect">
            <a:avLst/>
          </a:prstGeom>
          <a:noFill/>
          <a:ln>
            <a:noFill/>
          </a:ln>
        </p:spPr>
        <p:txBody>
          <a:bodyPr anchorCtr="0" anchor="t" bIns="91425" lIns="91425" rIns="91425" tIns="91425">
            <a:noAutofit/>
          </a:bodyPr>
          <a:lstStyle/>
          <a:p>
            <a:pPr lvl="0">
              <a:spcBef>
                <a:spcPts val="0"/>
              </a:spcBef>
              <a:buNone/>
            </a:pPr>
            <a:r>
              <a:rPr lang="en" sz="1800">
                <a:solidFill>
                  <a:srgbClr val="666666"/>
                </a:solidFill>
              </a:rPr>
              <a:t>What are the parts of this class diagram?</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471900" y="174950"/>
            <a:ext cx="8222100" cy="1331400"/>
          </a:xfrm>
          <a:prstGeom prst="rect">
            <a:avLst/>
          </a:prstGeom>
        </p:spPr>
        <p:txBody>
          <a:bodyPr anchorCtr="0" anchor="b" bIns="91425" lIns="91425" rIns="91425" tIns="91425">
            <a:noAutofit/>
          </a:bodyPr>
          <a:lstStyle/>
          <a:p>
            <a:pPr lvl="0" rtl="0">
              <a:spcBef>
                <a:spcPts val="0"/>
              </a:spcBef>
              <a:buNone/>
            </a:pPr>
            <a:r>
              <a:rPr lang="en"/>
              <a:t>UML Class Diagram</a:t>
            </a:r>
          </a:p>
          <a:p>
            <a:pPr lvl="0" rtl="0">
              <a:spcBef>
                <a:spcPts val="0"/>
              </a:spcBef>
              <a:buNone/>
            </a:pPr>
            <a:r>
              <a:rPr lang="en" sz="1800"/>
              <a:t>UML: Unified Modeling Language</a:t>
            </a:r>
          </a:p>
        </p:txBody>
      </p:sp>
      <p:grpSp>
        <p:nvGrpSpPr>
          <p:cNvPr id="165" name="Shape 165"/>
          <p:cNvGrpSpPr/>
          <p:nvPr/>
        </p:nvGrpSpPr>
        <p:grpSpPr>
          <a:xfrm>
            <a:off x="4435150" y="2729275"/>
            <a:ext cx="2233155" cy="1695750"/>
            <a:chOff x="168852" y="393854"/>
            <a:chExt cx="2623229" cy="1006201"/>
          </a:xfrm>
        </p:grpSpPr>
        <p:sp>
          <p:nvSpPr>
            <p:cNvPr id="166" name="Shape 166"/>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t>Camera</a:t>
              </a:r>
            </a:p>
          </p:txBody>
        </p:sp>
        <p:sp>
          <p:nvSpPr>
            <p:cNvPr id="167" name="Shape 167"/>
            <p:cNvSpPr/>
            <p:nvPr/>
          </p:nvSpPr>
          <p:spPr>
            <a:xfrm>
              <a:off x="168852" y="623056"/>
              <a:ext cx="2623200" cy="3342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a:t>is_open : boolean</a:t>
              </a:r>
            </a:p>
            <a:p>
              <a:pPr lvl="0" rtl="0" algn="l">
                <a:spcBef>
                  <a:spcPts val="0"/>
                </a:spcBef>
                <a:buNone/>
              </a:pPr>
              <a:r>
                <a:rPr lang="en"/>
                <a:t>input_port : string</a:t>
              </a:r>
            </a:p>
          </p:txBody>
        </p:sp>
        <p:sp>
          <p:nvSpPr>
            <p:cNvPr id="168" name="Shape 168"/>
            <p:cNvSpPr/>
            <p:nvPr/>
          </p:nvSpPr>
          <p:spPr>
            <a:xfrm>
              <a:off x="168852" y="957255"/>
              <a:ext cx="2623200" cy="4427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a:t>open(ctl_port : string)</a:t>
              </a:r>
            </a:p>
            <a:p>
              <a:pPr lvl="0" rtl="0" algn="l">
                <a:spcBef>
                  <a:spcPts val="0"/>
                </a:spcBef>
                <a:buNone/>
              </a:pPr>
              <a:r>
                <a:rPr lang="en"/>
                <a:t>close()</a:t>
              </a:r>
            </a:p>
            <a:p>
              <a:pPr lvl="0" rtl="0" algn="l">
                <a:spcBef>
                  <a:spcPts val="0"/>
                </a:spcBef>
                <a:buNone/>
              </a:pPr>
              <a:r>
                <a:rPr lang="en"/>
                <a:t>capture() : image</a:t>
              </a:r>
            </a:p>
          </p:txBody>
        </p:sp>
      </p:grpSp>
      <p:sp>
        <p:nvSpPr>
          <p:cNvPr id="169" name="Shape 169"/>
          <p:cNvSpPr txBox="1"/>
          <p:nvPr/>
        </p:nvSpPr>
        <p:spPr>
          <a:xfrm>
            <a:off x="373225" y="2425975"/>
            <a:ext cx="2647499" cy="6065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CC4125"/>
                </a:solidFill>
              </a:rPr>
              <a:t>member variables</a:t>
            </a:r>
          </a:p>
          <a:p>
            <a:pPr lvl="0" algn="ctr">
              <a:spcBef>
                <a:spcPts val="0"/>
              </a:spcBef>
              <a:buNone/>
            </a:pPr>
            <a:r>
              <a:rPr lang="en">
                <a:solidFill>
                  <a:srgbClr val="CC4125"/>
                </a:solidFill>
              </a:rPr>
              <a:t>(the state of each object)</a:t>
            </a:r>
          </a:p>
        </p:txBody>
      </p:sp>
      <p:sp>
        <p:nvSpPr>
          <p:cNvPr id="170" name="Shape 170"/>
          <p:cNvSpPr txBox="1"/>
          <p:nvPr/>
        </p:nvSpPr>
        <p:spPr>
          <a:xfrm>
            <a:off x="373225" y="3580325"/>
            <a:ext cx="2647499" cy="6065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CC4125"/>
                </a:solidFill>
              </a:rPr>
              <a:t>methods</a:t>
            </a:r>
          </a:p>
          <a:p>
            <a:pPr lvl="0" rtl="0" algn="ctr">
              <a:spcBef>
                <a:spcPts val="0"/>
              </a:spcBef>
              <a:buNone/>
            </a:pPr>
            <a:r>
              <a:rPr lang="en">
                <a:solidFill>
                  <a:srgbClr val="CC4125"/>
                </a:solidFill>
              </a:rPr>
              <a:t>(the behavior of each object)</a:t>
            </a:r>
          </a:p>
        </p:txBody>
      </p:sp>
      <p:cxnSp>
        <p:nvCxnSpPr>
          <p:cNvPr id="171" name="Shape 171"/>
          <p:cNvCxnSpPr>
            <a:stCxn id="169" idx="3"/>
            <a:endCxn id="167" idx="1"/>
          </p:cNvCxnSpPr>
          <p:nvPr/>
        </p:nvCxnSpPr>
        <p:spPr>
          <a:xfrm>
            <a:off x="3020724" y="2729274"/>
            <a:ext cx="1414500" cy="667799"/>
          </a:xfrm>
          <a:prstGeom prst="straightConnector1">
            <a:avLst/>
          </a:prstGeom>
          <a:noFill/>
          <a:ln cap="flat" cmpd="sng" w="9525">
            <a:solidFill>
              <a:srgbClr val="CC4125"/>
            </a:solidFill>
            <a:prstDash val="solid"/>
            <a:round/>
            <a:headEnd len="lg" w="lg" type="none"/>
            <a:tailEnd len="lg" w="lg" type="triangle"/>
          </a:ln>
        </p:spPr>
      </p:cxnSp>
      <p:cxnSp>
        <p:nvCxnSpPr>
          <p:cNvPr id="172" name="Shape 172"/>
          <p:cNvCxnSpPr>
            <a:stCxn id="170" idx="3"/>
            <a:endCxn id="168" idx="1"/>
          </p:cNvCxnSpPr>
          <p:nvPr/>
        </p:nvCxnSpPr>
        <p:spPr>
          <a:xfrm>
            <a:off x="3020724" y="3883624"/>
            <a:ext cx="1414500" cy="168300"/>
          </a:xfrm>
          <a:prstGeom prst="straightConnector1">
            <a:avLst/>
          </a:prstGeom>
          <a:noFill/>
          <a:ln cap="flat" cmpd="sng" w="9525">
            <a:solidFill>
              <a:srgbClr val="CC4125"/>
            </a:solidFill>
            <a:prstDash val="solid"/>
            <a:round/>
            <a:headEnd len="lg" w="lg" type="none"/>
            <a:tailEnd len="lg" w="lg" type="triangle"/>
          </a:ln>
        </p:spPr>
      </p:cxnSp>
      <p:sp>
        <p:nvSpPr>
          <p:cNvPr id="173" name="Shape 173"/>
          <p:cNvSpPr txBox="1"/>
          <p:nvPr/>
        </p:nvSpPr>
        <p:spPr>
          <a:xfrm>
            <a:off x="5867400" y="1922958"/>
            <a:ext cx="2647499" cy="3896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CC4125"/>
                </a:solidFill>
              </a:rPr>
              <a:t>the class name</a:t>
            </a:r>
          </a:p>
        </p:txBody>
      </p:sp>
      <p:cxnSp>
        <p:nvCxnSpPr>
          <p:cNvPr id="174" name="Shape 174"/>
          <p:cNvCxnSpPr/>
          <p:nvPr/>
        </p:nvCxnSpPr>
        <p:spPr>
          <a:xfrm flipH="1">
            <a:off x="5925000" y="2146050"/>
            <a:ext cx="548099" cy="711300"/>
          </a:xfrm>
          <a:prstGeom prst="straightConnector1">
            <a:avLst/>
          </a:prstGeom>
          <a:noFill/>
          <a:ln cap="flat" cmpd="sng" w="9525">
            <a:solidFill>
              <a:srgbClr val="CC4125"/>
            </a:solidFill>
            <a:prstDash val="solid"/>
            <a:round/>
            <a:headEnd len="lg" w="lg" type="none"/>
            <a:tailEnd len="lg" w="lg" type="triangle"/>
          </a:ln>
        </p:spPr>
      </p:cxn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Let’s design a program in OO fashion.</a:t>
            </a:r>
          </a:p>
        </p:txBody>
      </p:sp>
      <p:sp>
        <p:nvSpPr>
          <p:cNvPr id="180" name="Shape 180"/>
          <p:cNvSpPr txBox="1"/>
          <p:nvPr>
            <p:ph idx="1" type="body"/>
          </p:nvPr>
        </p:nvSpPr>
        <p:spPr>
          <a:xfrm>
            <a:off x="471900" y="1919075"/>
            <a:ext cx="8222100" cy="3142800"/>
          </a:xfrm>
          <a:prstGeom prst="rect">
            <a:avLst/>
          </a:prstGeom>
        </p:spPr>
        <p:txBody>
          <a:bodyPr anchorCtr="0" anchor="t" bIns="91425" lIns="91425" rIns="91425" tIns="91425">
            <a:noAutofit/>
          </a:bodyPr>
          <a:lstStyle/>
          <a:p>
            <a:pPr lvl="0" rtl="0">
              <a:spcBef>
                <a:spcPts val="0"/>
              </a:spcBef>
              <a:buNone/>
            </a:pPr>
            <a:r>
              <a:rPr b="1" lang="en"/>
              <a:t>Smart Recycling Robot </a:t>
            </a:r>
            <a:r>
              <a:rPr lang="en"/>
              <a:t>(SRR)</a:t>
            </a:r>
          </a:p>
          <a:p>
            <a:pPr lvl="0" rtl="0">
              <a:spcBef>
                <a:spcPts val="0"/>
              </a:spcBef>
              <a:buNone/>
            </a:pPr>
            <a:r>
              <a:rPr lang="en"/>
              <a:t>Build a robot that sorts physical objects into three categories:</a:t>
            </a:r>
          </a:p>
          <a:p>
            <a:pPr indent="-228600" lvl="0" marL="457200" rtl="0">
              <a:spcBef>
                <a:spcPts val="0"/>
              </a:spcBef>
              <a:buAutoNum type="arabicPeriod"/>
            </a:pPr>
            <a:r>
              <a:rPr lang="en"/>
              <a:t>recycle,</a:t>
            </a:r>
          </a:p>
          <a:p>
            <a:pPr indent="-228600" lvl="0" marL="457200" rtl="0">
              <a:spcBef>
                <a:spcPts val="0"/>
              </a:spcBef>
              <a:buAutoNum type="arabicPeriod"/>
            </a:pPr>
            <a:r>
              <a:rPr lang="en"/>
              <a:t>compost,</a:t>
            </a:r>
          </a:p>
          <a:p>
            <a:pPr indent="-228600" lvl="0" marL="457200" rtl="0">
              <a:spcBef>
                <a:spcPts val="0"/>
              </a:spcBef>
              <a:buAutoNum type="arabicPeriod"/>
            </a:pPr>
            <a:r>
              <a:rPr lang="en"/>
              <a:t>landfill</a:t>
            </a:r>
          </a:p>
          <a:p>
            <a:pPr lvl="0">
              <a:spcBef>
                <a:spcPts val="0"/>
              </a:spcBef>
              <a:buNone/>
            </a:pPr>
            <a:r>
              <a:rPr lang="en"/>
              <a:t>The robot brain is a computer program that you will write. The robot has an arm for grasping each piece of trash and delivering it to one of three bins.</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471900" y="174950"/>
            <a:ext cx="8222100" cy="1331400"/>
          </a:xfrm>
          <a:prstGeom prst="rect">
            <a:avLst/>
          </a:prstGeom>
        </p:spPr>
        <p:txBody>
          <a:bodyPr anchorCtr="0" anchor="b" bIns="91425" lIns="91425" rIns="91425" tIns="91425">
            <a:noAutofit/>
          </a:bodyPr>
          <a:lstStyle/>
          <a:p>
            <a:pPr lvl="0" rtl="0">
              <a:spcBef>
                <a:spcPts val="0"/>
              </a:spcBef>
              <a:buNone/>
            </a:pPr>
            <a:r>
              <a:rPr lang="en"/>
              <a:t>Software Engineering: Designing the SRR</a:t>
            </a:r>
          </a:p>
          <a:p>
            <a:pPr lvl="0" rtl="0">
              <a:spcBef>
                <a:spcPts val="0"/>
              </a:spcBef>
              <a:buNone/>
            </a:pPr>
            <a:r>
              <a:rPr lang="en" sz="2400"/>
              <a:t>Nouns and Verbs</a:t>
            </a:r>
          </a:p>
        </p:txBody>
      </p:sp>
      <p:sp>
        <p:nvSpPr>
          <p:cNvPr id="186" name="Shape 186"/>
          <p:cNvSpPr txBox="1"/>
          <p:nvPr/>
        </p:nvSpPr>
        <p:spPr>
          <a:xfrm>
            <a:off x="1714500" y="1810700"/>
            <a:ext cx="5994899" cy="3212100"/>
          </a:xfrm>
          <a:prstGeom prst="rect">
            <a:avLst/>
          </a:prstGeom>
          <a:noFill/>
          <a:ln>
            <a:noFill/>
          </a:ln>
        </p:spPr>
        <p:txBody>
          <a:bodyPr anchorCtr="0" anchor="t" bIns="91425" lIns="91425" rIns="91425" tIns="91425">
            <a:noAutofit/>
          </a:bodyPr>
          <a:lstStyle/>
          <a:p>
            <a:pPr lvl="0" rtl="0">
              <a:spcBef>
                <a:spcPts val="0"/>
              </a:spcBef>
              <a:buNone/>
            </a:pPr>
            <a:r>
              <a:rPr lang="en" sz="1800"/>
              <a:t>Capture frames from the camera.</a:t>
            </a:r>
          </a:p>
          <a:p>
            <a:pPr lvl="0" rtl="0">
              <a:spcBef>
                <a:spcPts val="0"/>
              </a:spcBef>
              <a:buNone/>
            </a:pPr>
            <a:r>
              <a:t/>
            </a:r>
            <a:endParaRPr sz="1800"/>
          </a:p>
          <a:p>
            <a:pPr lvl="0" rtl="0">
              <a:spcBef>
                <a:spcPts val="0"/>
              </a:spcBef>
              <a:buNone/>
            </a:pPr>
            <a:r>
              <a:rPr lang="en" sz="1800"/>
              <a:t>Process frames.</a:t>
            </a:r>
          </a:p>
          <a:p>
            <a:pPr lvl="0" rtl="0">
              <a:spcBef>
                <a:spcPts val="0"/>
              </a:spcBef>
              <a:buNone/>
            </a:pPr>
            <a:r>
              <a:t/>
            </a:r>
            <a:endParaRPr sz="1800"/>
          </a:p>
          <a:p>
            <a:pPr lvl="0" rtl="0">
              <a:spcBef>
                <a:spcPts val="0"/>
              </a:spcBef>
              <a:buNone/>
            </a:pPr>
            <a:r>
              <a:rPr lang="en" sz="1800"/>
              <a:t>Move the arm into position.</a:t>
            </a:r>
          </a:p>
          <a:p>
            <a:pPr lvl="0" rtl="0">
              <a:spcBef>
                <a:spcPts val="0"/>
              </a:spcBef>
              <a:buNone/>
            </a:pPr>
            <a:r>
              <a:rPr lang="en" sz="1800"/>
              <a:t>Grasp the trash using the arm.</a:t>
            </a:r>
          </a:p>
          <a:p>
            <a:pPr lvl="0" rtl="0">
              <a:spcBef>
                <a:spcPts val="0"/>
              </a:spcBef>
              <a:buNone/>
            </a:pPr>
            <a:r>
              <a:rPr lang="en" sz="1800"/>
              <a:t>Release the trash.</a:t>
            </a:r>
          </a:p>
          <a:p>
            <a:pPr lvl="0" rtl="0">
              <a:spcBef>
                <a:spcPts val="0"/>
              </a:spcBef>
              <a:buNone/>
            </a:pPr>
            <a:r>
              <a:t/>
            </a:r>
            <a:endParaRPr sz="1800"/>
          </a:p>
          <a:p>
            <a:pPr lvl="0" rtl="0">
              <a:spcBef>
                <a:spcPts val="0"/>
              </a:spcBef>
              <a:buNone/>
            </a:pPr>
            <a:r>
              <a:rPr lang="en" sz="1800"/>
              <a:t>Loop the detection/action cycle.</a:t>
            </a:r>
          </a:p>
          <a:p>
            <a:pPr lvl="0" rtl="0">
              <a:spcBef>
                <a:spcPts val="0"/>
              </a:spcBef>
              <a:buNone/>
            </a:pPr>
            <a:r>
              <a:t/>
            </a:r>
            <a:endParaRPr sz="1800"/>
          </a:p>
          <a:p>
            <a:pPr lvl="0">
              <a:spcBef>
                <a:spcPts val="0"/>
              </a:spcBef>
              <a:buNone/>
            </a:pPr>
            <a:r>
              <a:rPr lang="en" sz="1800"/>
              <a:t>Types of trash are: Recycle, Compost, Landfill, Empty</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type="title"/>
          </p:nvPr>
        </p:nvSpPr>
        <p:spPr>
          <a:xfrm>
            <a:off x="471900" y="174950"/>
            <a:ext cx="8222100" cy="1331400"/>
          </a:xfrm>
          <a:prstGeom prst="rect">
            <a:avLst/>
          </a:prstGeom>
        </p:spPr>
        <p:txBody>
          <a:bodyPr anchorCtr="0" anchor="b" bIns="91425" lIns="91425" rIns="91425" tIns="91425">
            <a:noAutofit/>
          </a:bodyPr>
          <a:lstStyle/>
          <a:p>
            <a:pPr lvl="0" rtl="0">
              <a:spcBef>
                <a:spcPts val="0"/>
              </a:spcBef>
              <a:buNone/>
            </a:pPr>
            <a:r>
              <a:rPr lang="en"/>
              <a:t>Software Engineering: Designing the SRR</a:t>
            </a:r>
          </a:p>
          <a:p>
            <a:pPr lvl="0" rtl="0">
              <a:spcBef>
                <a:spcPts val="0"/>
              </a:spcBef>
              <a:buNone/>
            </a:pPr>
            <a:r>
              <a:rPr lang="en" sz="2400"/>
              <a:t>UML Class Diagram with Relationships</a:t>
            </a:r>
          </a:p>
        </p:txBody>
      </p:sp>
      <p:grpSp>
        <p:nvGrpSpPr>
          <p:cNvPr id="192" name="Shape 192"/>
          <p:cNvGrpSpPr/>
          <p:nvPr/>
        </p:nvGrpSpPr>
        <p:grpSpPr>
          <a:xfrm>
            <a:off x="2618424" y="3737600"/>
            <a:ext cx="1510975" cy="957599"/>
            <a:chOff x="168840" y="393850"/>
            <a:chExt cx="2623221" cy="957599"/>
          </a:xfrm>
        </p:grpSpPr>
        <p:sp>
          <p:nvSpPr>
            <p:cNvPr id="193" name="Shape 193"/>
            <p:cNvSpPr/>
            <p:nvPr/>
          </p:nvSpPr>
          <p:spPr>
            <a:xfrm>
              <a:off x="168862" y="393850"/>
              <a:ext cx="2623200" cy="3695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Controller</a:t>
              </a:r>
            </a:p>
          </p:txBody>
        </p:sp>
        <p:sp>
          <p:nvSpPr>
            <p:cNvPr id="194" name="Shape 194"/>
            <p:cNvSpPr/>
            <p:nvPr/>
          </p:nvSpPr>
          <p:spPr>
            <a:xfrm>
              <a:off x="168862" y="763448"/>
              <a:ext cx="2623200" cy="2184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t/>
              </a:r>
              <a:endParaRPr sz="1200"/>
            </a:p>
          </p:txBody>
        </p:sp>
        <p:sp>
          <p:nvSpPr>
            <p:cNvPr id="195" name="Shape 195"/>
            <p:cNvSpPr/>
            <p:nvPr/>
          </p:nvSpPr>
          <p:spPr>
            <a:xfrm>
              <a:off x="168840" y="981850"/>
              <a:ext cx="2623200" cy="3695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loop_once()</a:t>
              </a:r>
            </a:p>
          </p:txBody>
        </p:sp>
      </p:grpSp>
      <p:grpSp>
        <p:nvGrpSpPr>
          <p:cNvPr id="196" name="Shape 196"/>
          <p:cNvGrpSpPr/>
          <p:nvPr/>
        </p:nvGrpSpPr>
        <p:grpSpPr>
          <a:xfrm>
            <a:off x="6726250" y="2588450"/>
            <a:ext cx="2233155" cy="2493579"/>
            <a:chOff x="168852" y="393854"/>
            <a:chExt cx="2623229" cy="1479605"/>
          </a:xfrm>
        </p:grpSpPr>
        <p:sp>
          <p:nvSpPr>
            <p:cNvPr id="197" name="Shape 197"/>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Arm</a:t>
              </a:r>
            </a:p>
          </p:txBody>
        </p:sp>
        <p:sp>
          <p:nvSpPr>
            <p:cNvPr id="198" name="Shape 198"/>
            <p:cNvSpPr/>
            <p:nvPr/>
          </p:nvSpPr>
          <p:spPr>
            <a:xfrm>
              <a:off x="168852" y="623057"/>
              <a:ext cx="2623200" cy="5418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current_position : tuple</a:t>
              </a:r>
            </a:p>
            <a:p>
              <a:pPr lvl="0" rtl="0" algn="l">
                <a:spcBef>
                  <a:spcPts val="0"/>
                </a:spcBef>
                <a:buNone/>
              </a:pPr>
              <a:r>
                <a:rPr lang="en" sz="1200"/>
                <a:t>is_grasping : boolean</a:t>
              </a:r>
            </a:p>
            <a:p>
              <a:pPr lvl="0" rtl="0" algn="l">
                <a:spcBef>
                  <a:spcPts val="0"/>
                </a:spcBef>
                <a:buNone/>
              </a:pPr>
              <a:r>
                <a:rPr lang="en" sz="1200"/>
                <a:t>is_open : boolean</a:t>
              </a:r>
            </a:p>
            <a:p>
              <a:pPr lvl="0" rtl="0" algn="l">
                <a:spcBef>
                  <a:spcPts val="0"/>
                </a:spcBef>
                <a:buNone/>
              </a:pPr>
              <a:r>
                <a:rPr lang="en" sz="1200"/>
                <a:t>ctl_port : string</a:t>
              </a:r>
            </a:p>
          </p:txBody>
        </p:sp>
        <p:sp>
          <p:nvSpPr>
            <p:cNvPr id="199" name="Shape 199"/>
            <p:cNvSpPr/>
            <p:nvPr/>
          </p:nvSpPr>
          <p:spPr>
            <a:xfrm>
              <a:off x="168852" y="1164860"/>
              <a:ext cx="2623200" cy="7086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open(ctl_port : string)</a:t>
              </a:r>
            </a:p>
            <a:p>
              <a:pPr lvl="0" rtl="0" algn="l">
                <a:spcBef>
                  <a:spcPts val="0"/>
                </a:spcBef>
                <a:buNone/>
              </a:pPr>
              <a:r>
                <a:rPr lang="en" sz="1200"/>
                <a:t>close()</a:t>
              </a:r>
            </a:p>
            <a:p>
              <a:pPr lvl="0" rtl="0" algn="l">
                <a:spcBef>
                  <a:spcPts val="0"/>
                </a:spcBef>
                <a:buNone/>
              </a:pPr>
              <a:r>
                <a:rPr lang="en" sz="1200"/>
                <a:t>move_to(new_position : tuple)</a:t>
              </a:r>
            </a:p>
            <a:p>
              <a:pPr lvl="0" rtl="0" algn="l">
                <a:spcBef>
                  <a:spcPts val="0"/>
                </a:spcBef>
                <a:buNone/>
              </a:pPr>
              <a:r>
                <a:rPr lang="en" sz="1200"/>
                <a:t>grasp()</a:t>
              </a:r>
            </a:p>
            <a:p>
              <a:pPr lvl="0" rtl="0" algn="l">
                <a:spcBef>
                  <a:spcPts val="0"/>
                </a:spcBef>
                <a:buNone/>
              </a:pPr>
              <a:r>
                <a:rPr lang="en" sz="1200"/>
                <a:t>release()</a:t>
              </a:r>
            </a:p>
          </p:txBody>
        </p:sp>
      </p:grpSp>
      <p:grpSp>
        <p:nvGrpSpPr>
          <p:cNvPr id="200" name="Shape 200"/>
          <p:cNvGrpSpPr/>
          <p:nvPr/>
        </p:nvGrpSpPr>
        <p:grpSpPr>
          <a:xfrm>
            <a:off x="4721039" y="2235694"/>
            <a:ext cx="1823406" cy="1695750"/>
            <a:chOff x="168852" y="393854"/>
            <a:chExt cx="2623229" cy="1006201"/>
          </a:xfrm>
        </p:grpSpPr>
        <p:sp>
          <p:nvSpPr>
            <p:cNvPr id="201" name="Shape 201"/>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Camera</a:t>
              </a:r>
            </a:p>
          </p:txBody>
        </p:sp>
        <p:sp>
          <p:nvSpPr>
            <p:cNvPr id="202" name="Shape 202"/>
            <p:cNvSpPr/>
            <p:nvPr/>
          </p:nvSpPr>
          <p:spPr>
            <a:xfrm>
              <a:off x="168852" y="623056"/>
              <a:ext cx="2623200" cy="3342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is_open : boolean</a:t>
              </a:r>
            </a:p>
            <a:p>
              <a:pPr lvl="0" rtl="0" algn="l">
                <a:spcBef>
                  <a:spcPts val="0"/>
                </a:spcBef>
                <a:buNone/>
              </a:pPr>
              <a:r>
                <a:rPr lang="en" sz="1200"/>
                <a:t>input_port : string</a:t>
              </a:r>
            </a:p>
          </p:txBody>
        </p:sp>
        <p:sp>
          <p:nvSpPr>
            <p:cNvPr id="203" name="Shape 203"/>
            <p:cNvSpPr/>
            <p:nvPr/>
          </p:nvSpPr>
          <p:spPr>
            <a:xfrm>
              <a:off x="168852" y="957255"/>
              <a:ext cx="2623200" cy="4427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open(input_port : string)</a:t>
              </a:r>
            </a:p>
            <a:p>
              <a:pPr lvl="0" rtl="0" algn="l">
                <a:spcBef>
                  <a:spcPts val="0"/>
                </a:spcBef>
                <a:buNone/>
              </a:pPr>
              <a:r>
                <a:rPr lang="en" sz="1200"/>
                <a:t>close()</a:t>
              </a:r>
            </a:p>
            <a:p>
              <a:pPr lvl="0" rtl="0" algn="l">
                <a:spcBef>
                  <a:spcPts val="0"/>
                </a:spcBef>
                <a:buNone/>
              </a:pPr>
              <a:r>
                <a:rPr lang="en" sz="1200"/>
                <a:t>capture() : image</a:t>
              </a:r>
            </a:p>
          </p:txBody>
        </p:sp>
      </p:grpSp>
      <p:grpSp>
        <p:nvGrpSpPr>
          <p:cNvPr id="204" name="Shape 204"/>
          <p:cNvGrpSpPr/>
          <p:nvPr/>
        </p:nvGrpSpPr>
        <p:grpSpPr>
          <a:xfrm>
            <a:off x="72515" y="2243402"/>
            <a:ext cx="2467147" cy="1078942"/>
            <a:chOff x="168852" y="393854"/>
            <a:chExt cx="2623229" cy="640208"/>
          </a:xfrm>
        </p:grpSpPr>
        <p:sp>
          <p:nvSpPr>
            <p:cNvPr id="205" name="Shape 205"/>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DecisionModule</a:t>
              </a:r>
            </a:p>
          </p:txBody>
        </p:sp>
        <p:sp>
          <p:nvSpPr>
            <p:cNvPr id="206" name="Shape 206"/>
            <p:cNvSpPr/>
            <p:nvPr/>
          </p:nvSpPr>
          <p:spPr>
            <a:xfrm>
              <a:off x="168852" y="623056"/>
              <a:ext cx="2623200" cy="1818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t/>
              </a:r>
              <a:endParaRPr sz="1200"/>
            </a:p>
          </p:txBody>
        </p:sp>
        <p:sp>
          <p:nvSpPr>
            <p:cNvPr id="207" name="Shape 207"/>
            <p:cNvSpPr/>
            <p:nvPr/>
          </p:nvSpPr>
          <p:spPr>
            <a:xfrm>
              <a:off x="168862" y="804862"/>
              <a:ext cx="2623200" cy="2291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process(frame : image) : Decision</a:t>
              </a:r>
            </a:p>
          </p:txBody>
        </p:sp>
      </p:grpSp>
      <p:grpSp>
        <p:nvGrpSpPr>
          <p:cNvPr id="208" name="Shape 208"/>
          <p:cNvGrpSpPr/>
          <p:nvPr/>
        </p:nvGrpSpPr>
        <p:grpSpPr>
          <a:xfrm>
            <a:off x="471899" y="3791912"/>
            <a:ext cx="1510963" cy="1289992"/>
            <a:chOff x="168840" y="301775"/>
            <a:chExt cx="2623200" cy="1289992"/>
          </a:xfrm>
        </p:grpSpPr>
        <p:sp>
          <p:nvSpPr>
            <p:cNvPr id="209" name="Shape 209"/>
            <p:cNvSpPr/>
            <p:nvPr/>
          </p:nvSpPr>
          <p:spPr>
            <a:xfrm>
              <a:off x="168840" y="301775"/>
              <a:ext cx="2623200" cy="4616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&lt;&lt;enumeration&gt;&gt;</a:t>
              </a:r>
            </a:p>
            <a:p>
              <a:pPr lvl="0" rtl="0" algn="ctr">
                <a:spcBef>
                  <a:spcPts val="0"/>
                </a:spcBef>
                <a:buNone/>
              </a:pPr>
              <a:r>
                <a:rPr b="1" lang="en" sz="1200"/>
                <a:t>Trash</a:t>
              </a:r>
            </a:p>
          </p:txBody>
        </p:sp>
        <p:sp>
          <p:nvSpPr>
            <p:cNvPr id="210" name="Shape 210"/>
            <p:cNvSpPr/>
            <p:nvPr/>
          </p:nvSpPr>
          <p:spPr>
            <a:xfrm>
              <a:off x="168840" y="763467"/>
              <a:ext cx="2623200" cy="8283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Recycle</a:t>
              </a:r>
            </a:p>
            <a:p>
              <a:pPr lvl="0" rtl="0" algn="l">
                <a:spcBef>
                  <a:spcPts val="0"/>
                </a:spcBef>
                <a:buNone/>
              </a:pPr>
              <a:r>
                <a:rPr lang="en" sz="1200"/>
                <a:t>Compost</a:t>
              </a:r>
            </a:p>
            <a:p>
              <a:pPr lvl="0" rtl="0" algn="l">
                <a:spcBef>
                  <a:spcPts val="0"/>
                </a:spcBef>
                <a:buNone/>
              </a:pPr>
              <a:r>
                <a:rPr lang="en" sz="1200"/>
                <a:t>Landfill</a:t>
              </a:r>
            </a:p>
            <a:p>
              <a:pPr lvl="0" rtl="0" algn="l">
                <a:spcBef>
                  <a:spcPts val="0"/>
                </a:spcBef>
                <a:buNone/>
              </a:pPr>
              <a:r>
                <a:rPr lang="en" sz="1200"/>
                <a:t>Empty</a:t>
              </a:r>
            </a:p>
          </p:txBody>
        </p:sp>
      </p:grpSp>
      <p:grpSp>
        <p:nvGrpSpPr>
          <p:cNvPr id="211" name="Shape 211"/>
          <p:cNvGrpSpPr/>
          <p:nvPr/>
        </p:nvGrpSpPr>
        <p:grpSpPr>
          <a:xfrm>
            <a:off x="3023399" y="1868175"/>
            <a:ext cx="1510975" cy="1305899"/>
            <a:chOff x="168840" y="393850"/>
            <a:chExt cx="2623221" cy="1305899"/>
          </a:xfrm>
        </p:grpSpPr>
        <p:sp>
          <p:nvSpPr>
            <p:cNvPr id="212" name="Shape 212"/>
            <p:cNvSpPr/>
            <p:nvPr/>
          </p:nvSpPr>
          <p:spPr>
            <a:xfrm>
              <a:off x="168862" y="393850"/>
              <a:ext cx="2623200" cy="3695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sklearn.svm.</a:t>
              </a:r>
              <a:r>
                <a:rPr b="1" lang="en" sz="1200"/>
                <a:t>SVC</a:t>
              </a:r>
            </a:p>
          </p:txBody>
        </p:sp>
        <p:sp>
          <p:nvSpPr>
            <p:cNvPr id="213" name="Shape 213"/>
            <p:cNvSpPr/>
            <p:nvPr/>
          </p:nvSpPr>
          <p:spPr>
            <a:xfrm>
              <a:off x="168840" y="763450"/>
              <a:ext cx="2623200" cy="3372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a:t>
              </a:r>
            </a:p>
          </p:txBody>
        </p:sp>
        <p:sp>
          <p:nvSpPr>
            <p:cNvPr id="214" name="Shape 214"/>
            <p:cNvSpPr/>
            <p:nvPr/>
          </p:nvSpPr>
          <p:spPr>
            <a:xfrm>
              <a:off x="168840" y="1100650"/>
              <a:ext cx="2623200" cy="5990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fit(X, y)</a:t>
              </a:r>
            </a:p>
            <a:p>
              <a:pPr lvl="0" rtl="0" algn="l">
                <a:spcBef>
                  <a:spcPts val="0"/>
                </a:spcBef>
                <a:buNone/>
              </a:pPr>
              <a:r>
                <a:rPr lang="en" sz="1200"/>
                <a:t>predict(X)</a:t>
              </a:r>
            </a:p>
          </p:txBody>
        </p:sp>
      </p:gr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txBox="1"/>
          <p:nvPr>
            <p:ph type="title"/>
          </p:nvPr>
        </p:nvSpPr>
        <p:spPr>
          <a:xfrm>
            <a:off x="471900" y="174950"/>
            <a:ext cx="8222100" cy="1331400"/>
          </a:xfrm>
          <a:prstGeom prst="rect">
            <a:avLst/>
          </a:prstGeom>
        </p:spPr>
        <p:txBody>
          <a:bodyPr anchorCtr="0" anchor="b" bIns="91425" lIns="91425" rIns="91425" tIns="91425">
            <a:noAutofit/>
          </a:bodyPr>
          <a:lstStyle/>
          <a:p>
            <a:pPr lvl="0" rtl="0">
              <a:spcBef>
                <a:spcPts val="0"/>
              </a:spcBef>
              <a:buNone/>
            </a:pPr>
            <a:r>
              <a:rPr lang="en"/>
              <a:t>Software Engineering: Designing the SRR</a:t>
            </a:r>
          </a:p>
          <a:p>
            <a:pPr lvl="0">
              <a:spcBef>
                <a:spcPts val="0"/>
              </a:spcBef>
              <a:buNone/>
            </a:pPr>
            <a:r>
              <a:rPr lang="en" sz="2400"/>
              <a:t>UML Class Diagram with Relationships</a:t>
            </a:r>
          </a:p>
        </p:txBody>
      </p:sp>
      <p:grpSp>
        <p:nvGrpSpPr>
          <p:cNvPr id="220" name="Shape 220"/>
          <p:cNvGrpSpPr/>
          <p:nvPr/>
        </p:nvGrpSpPr>
        <p:grpSpPr>
          <a:xfrm>
            <a:off x="2618424" y="3737600"/>
            <a:ext cx="1510975" cy="964499"/>
            <a:chOff x="168840" y="393850"/>
            <a:chExt cx="2623221" cy="964499"/>
          </a:xfrm>
        </p:grpSpPr>
        <p:sp>
          <p:nvSpPr>
            <p:cNvPr id="221" name="Shape 221"/>
            <p:cNvSpPr/>
            <p:nvPr/>
          </p:nvSpPr>
          <p:spPr>
            <a:xfrm>
              <a:off x="168862" y="393850"/>
              <a:ext cx="2623200" cy="3695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Controller</a:t>
              </a:r>
            </a:p>
          </p:txBody>
        </p:sp>
        <p:sp>
          <p:nvSpPr>
            <p:cNvPr id="222" name="Shape 222"/>
            <p:cNvSpPr/>
            <p:nvPr/>
          </p:nvSpPr>
          <p:spPr>
            <a:xfrm>
              <a:off x="168862" y="763448"/>
              <a:ext cx="2623200" cy="2184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t/>
              </a:r>
              <a:endParaRPr sz="1200"/>
            </a:p>
          </p:txBody>
        </p:sp>
        <p:sp>
          <p:nvSpPr>
            <p:cNvPr id="223" name="Shape 223"/>
            <p:cNvSpPr/>
            <p:nvPr/>
          </p:nvSpPr>
          <p:spPr>
            <a:xfrm>
              <a:off x="168840" y="981850"/>
              <a:ext cx="2623200" cy="3764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loop_once()</a:t>
              </a:r>
            </a:p>
          </p:txBody>
        </p:sp>
      </p:grpSp>
      <p:grpSp>
        <p:nvGrpSpPr>
          <p:cNvPr id="224" name="Shape 224"/>
          <p:cNvGrpSpPr/>
          <p:nvPr/>
        </p:nvGrpSpPr>
        <p:grpSpPr>
          <a:xfrm>
            <a:off x="6726250" y="2588450"/>
            <a:ext cx="2233155" cy="2493579"/>
            <a:chOff x="168852" y="393854"/>
            <a:chExt cx="2623229" cy="1479605"/>
          </a:xfrm>
        </p:grpSpPr>
        <p:sp>
          <p:nvSpPr>
            <p:cNvPr id="225" name="Shape 225"/>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Arm</a:t>
              </a:r>
            </a:p>
          </p:txBody>
        </p:sp>
        <p:sp>
          <p:nvSpPr>
            <p:cNvPr id="226" name="Shape 226"/>
            <p:cNvSpPr/>
            <p:nvPr/>
          </p:nvSpPr>
          <p:spPr>
            <a:xfrm>
              <a:off x="168852" y="623057"/>
              <a:ext cx="2623200" cy="5418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current_position : tuple</a:t>
              </a:r>
            </a:p>
            <a:p>
              <a:pPr lvl="0" rtl="0" algn="l">
                <a:spcBef>
                  <a:spcPts val="0"/>
                </a:spcBef>
                <a:buNone/>
              </a:pPr>
              <a:r>
                <a:rPr lang="en" sz="1200"/>
                <a:t>is_grasping : boolean</a:t>
              </a:r>
            </a:p>
            <a:p>
              <a:pPr lvl="0" rtl="0" algn="l">
                <a:spcBef>
                  <a:spcPts val="0"/>
                </a:spcBef>
                <a:buNone/>
              </a:pPr>
              <a:r>
                <a:rPr lang="en" sz="1200"/>
                <a:t>is_open : boolean</a:t>
              </a:r>
            </a:p>
            <a:p>
              <a:pPr lvl="0" rtl="0" algn="l">
                <a:spcBef>
                  <a:spcPts val="0"/>
                </a:spcBef>
                <a:buNone/>
              </a:pPr>
              <a:r>
                <a:rPr lang="en" sz="1200"/>
                <a:t>ctl_port : string</a:t>
              </a:r>
            </a:p>
          </p:txBody>
        </p:sp>
        <p:sp>
          <p:nvSpPr>
            <p:cNvPr id="227" name="Shape 227"/>
            <p:cNvSpPr/>
            <p:nvPr/>
          </p:nvSpPr>
          <p:spPr>
            <a:xfrm>
              <a:off x="168852" y="1164860"/>
              <a:ext cx="2623200" cy="7086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open(ctl_port : string)</a:t>
              </a:r>
            </a:p>
            <a:p>
              <a:pPr lvl="0" rtl="0" algn="l">
                <a:spcBef>
                  <a:spcPts val="0"/>
                </a:spcBef>
                <a:buNone/>
              </a:pPr>
              <a:r>
                <a:rPr lang="en" sz="1200"/>
                <a:t>close()</a:t>
              </a:r>
            </a:p>
            <a:p>
              <a:pPr lvl="0" rtl="0" algn="l">
                <a:spcBef>
                  <a:spcPts val="0"/>
                </a:spcBef>
                <a:buNone/>
              </a:pPr>
              <a:r>
                <a:rPr lang="en" sz="1200"/>
                <a:t>move_to(new_position : tuple)</a:t>
              </a:r>
            </a:p>
            <a:p>
              <a:pPr lvl="0" rtl="0" algn="l">
                <a:spcBef>
                  <a:spcPts val="0"/>
                </a:spcBef>
                <a:buNone/>
              </a:pPr>
              <a:r>
                <a:rPr lang="en" sz="1200"/>
                <a:t>grasp()</a:t>
              </a:r>
            </a:p>
            <a:p>
              <a:pPr lvl="0" rtl="0" algn="l">
                <a:spcBef>
                  <a:spcPts val="0"/>
                </a:spcBef>
                <a:buNone/>
              </a:pPr>
              <a:r>
                <a:rPr lang="en" sz="1200"/>
                <a:t>release()</a:t>
              </a:r>
            </a:p>
          </p:txBody>
        </p:sp>
      </p:grpSp>
      <p:grpSp>
        <p:nvGrpSpPr>
          <p:cNvPr id="228" name="Shape 228"/>
          <p:cNvGrpSpPr/>
          <p:nvPr/>
        </p:nvGrpSpPr>
        <p:grpSpPr>
          <a:xfrm>
            <a:off x="4721039" y="2235694"/>
            <a:ext cx="1823406" cy="1695750"/>
            <a:chOff x="168852" y="393854"/>
            <a:chExt cx="2623229" cy="1006201"/>
          </a:xfrm>
        </p:grpSpPr>
        <p:sp>
          <p:nvSpPr>
            <p:cNvPr id="229" name="Shape 229"/>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Camera</a:t>
              </a:r>
            </a:p>
          </p:txBody>
        </p:sp>
        <p:sp>
          <p:nvSpPr>
            <p:cNvPr id="230" name="Shape 230"/>
            <p:cNvSpPr/>
            <p:nvPr/>
          </p:nvSpPr>
          <p:spPr>
            <a:xfrm>
              <a:off x="168852" y="623056"/>
              <a:ext cx="2623200" cy="3342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is_open : boolean</a:t>
              </a:r>
            </a:p>
            <a:p>
              <a:pPr lvl="0" rtl="0" algn="l">
                <a:spcBef>
                  <a:spcPts val="0"/>
                </a:spcBef>
                <a:buNone/>
              </a:pPr>
              <a:r>
                <a:rPr lang="en" sz="1200"/>
                <a:t>input_port : string</a:t>
              </a:r>
            </a:p>
          </p:txBody>
        </p:sp>
        <p:sp>
          <p:nvSpPr>
            <p:cNvPr id="231" name="Shape 231"/>
            <p:cNvSpPr/>
            <p:nvPr/>
          </p:nvSpPr>
          <p:spPr>
            <a:xfrm>
              <a:off x="168852" y="957255"/>
              <a:ext cx="2623200" cy="4427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open(input_port : string)</a:t>
              </a:r>
            </a:p>
            <a:p>
              <a:pPr lvl="0" rtl="0" algn="l">
                <a:spcBef>
                  <a:spcPts val="0"/>
                </a:spcBef>
                <a:buNone/>
              </a:pPr>
              <a:r>
                <a:rPr lang="en" sz="1200"/>
                <a:t>close()</a:t>
              </a:r>
            </a:p>
            <a:p>
              <a:pPr lvl="0" rtl="0" algn="l">
                <a:spcBef>
                  <a:spcPts val="0"/>
                </a:spcBef>
                <a:buNone/>
              </a:pPr>
              <a:r>
                <a:rPr lang="en" sz="1200"/>
                <a:t>capture() : image</a:t>
              </a:r>
            </a:p>
          </p:txBody>
        </p:sp>
      </p:grpSp>
      <p:grpSp>
        <p:nvGrpSpPr>
          <p:cNvPr id="232" name="Shape 232"/>
          <p:cNvGrpSpPr/>
          <p:nvPr/>
        </p:nvGrpSpPr>
        <p:grpSpPr>
          <a:xfrm>
            <a:off x="72515" y="2243402"/>
            <a:ext cx="2467147" cy="1078942"/>
            <a:chOff x="168852" y="393854"/>
            <a:chExt cx="2623229" cy="640208"/>
          </a:xfrm>
        </p:grpSpPr>
        <p:sp>
          <p:nvSpPr>
            <p:cNvPr id="233" name="Shape 233"/>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DecisionModule</a:t>
              </a:r>
            </a:p>
          </p:txBody>
        </p:sp>
        <p:sp>
          <p:nvSpPr>
            <p:cNvPr id="234" name="Shape 234"/>
            <p:cNvSpPr/>
            <p:nvPr/>
          </p:nvSpPr>
          <p:spPr>
            <a:xfrm>
              <a:off x="168852" y="623056"/>
              <a:ext cx="2623200" cy="1818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t/>
              </a:r>
              <a:endParaRPr sz="1200"/>
            </a:p>
          </p:txBody>
        </p:sp>
        <p:sp>
          <p:nvSpPr>
            <p:cNvPr id="235" name="Shape 235"/>
            <p:cNvSpPr/>
            <p:nvPr/>
          </p:nvSpPr>
          <p:spPr>
            <a:xfrm>
              <a:off x="168862" y="804862"/>
              <a:ext cx="2623200" cy="2291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process(frame : image) : Decision</a:t>
              </a:r>
            </a:p>
          </p:txBody>
        </p:sp>
      </p:grpSp>
      <p:grpSp>
        <p:nvGrpSpPr>
          <p:cNvPr id="236" name="Shape 236"/>
          <p:cNvGrpSpPr/>
          <p:nvPr/>
        </p:nvGrpSpPr>
        <p:grpSpPr>
          <a:xfrm>
            <a:off x="471899" y="3791912"/>
            <a:ext cx="1510963" cy="1289991"/>
            <a:chOff x="168840" y="301775"/>
            <a:chExt cx="2623200" cy="1289991"/>
          </a:xfrm>
        </p:grpSpPr>
        <p:sp>
          <p:nvSpPr>
            <p:cNvPr id="237" name="Shape 237"/>
            <p:cNvSpPr/>
            <p:nvPr/>
          </p:nvSpPr>
          <p:spPr>
            <a:xfrm>
              <a:off x="168840" y="301775"/>
              <a:ext cx="2623200" cy="4616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&lt;&lt;enumeration&gt;&gt;</a:t>
              </a:r>
            </a:p>
            <a:p>
              <a:pPr lvl="0" rtl="0" algn="ctr">
                <a:spcBef>
                  <a:spcPts val="0"/>
                </a:spcBef>
                <a:buNone/>
              </a:pPr>
              <a:r>
                <a:rPr b="1" lang="en" sz="1200"/>
                <a:t>Trash</a:t>
              </a:r>
            </a:p>
          </p:txBody>
        </p:sp>
        <p:sp>
          <p:nvSpPr>
            <p:cNvPr id="238" name="Shape 238"/>
            <p:cNvSpPr/>
            <p:nvPr/>
          </p:nvSpPr>
          <p:spPr>
            <a:xfrm>
              <a:off x="168840" y="763466"/>
              <a:ext cx="2623200" cy="8283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Recycle</a:t>
              </a:r>
            </a:p>
            <a:p>
              <a:pPr lvl="0" rtl="0" algn="l">
                <a:spcBef>
                  <a:spcPts val="0"/>
                </a:spcBef>
                <a:buNone/>
              </a:pPr>
              <a:r>
                <a:rPr lang="en" sz="1200"/>
                <a:t>Compost</a:t>
              </a:r>
            </a:p>
            <a:p>
              <a:pPr lvl="0" rtl="0" algn="l">
                <a:spcBef>
                  <a:spcPts val="0"/>
                </a:spcBef>
                <a:buNone/>
              </a:pPr>
              <a:r>
                <a:rPr lang="en" sz="1200"/>
                <a:t>Landfill</a:t>
              </a:r>
            </a:p>
            <a:p>
              <a:pPr lvl="0" rtl="0" algn="l">
                <a:spcBef>
                  <a:spcPts val="0"/>
                </a:spcBef>
                <a:buNone/>
              </a:pPr>
              <a:r>
                <a:rPr lang="en" sz="1200"/>
                <a:t>Empty</a:t>
              </a:r>
            </a:p>
          </p:txBody>
        </p:sp>
      </p:grpSp>
      <p:cxnSp>
        <p:nvCxnSpPr>
          <p:cNvPr id="239" name="Shape 239"/>
          <p:cNvCxnSpPr>
            <a:stCxn id="223" idx="1"/>
            <a:endCxn id="238" idx="3"/>
          </p:cNvCxnSpPr>
          <p:nvPr/>
        </p:nvCxnSpPr>
        <p:spPr>
          <a:xfrm flipH="1">
            <a:off x="1982724" y="4513849"/>
            <a:ext cx="635700" cy="153900"/>
          </a:xfrm>
          <a:prstGeom prst="straightConnector1">
            <a:avLst/>
          </a:prstGeom>
          <a:noFill/>
          <a:ln cap="flat" cmpd="sng" w="9525">
            <a:solidFill>
              <a:schemeClr val="dk2"/>
            </a:solidFill>
            <a:prstDash val="dash"/>
            <a:round/>
            <a:headEnd len="lg" w="lg" type="none"/>
            <a:tailEnd len="lg" w="lg" type="triangle"/>
          </a:ln>
        </p:spPr>
      </p:cxnSp>
      <p:cxnSp>
        <p:nvCxnSpPr>
          <p:cNvPr id="240" name="Shape 240"/>
          <p:cNvCxnSpPr>
            <a:stCxn id="235" idx="2"/>
            <a:endCxn id="237" idx="3"/>
          </p:cNvCxnSpPr>
          <p:nvPr/>
        </p:nvCxnSpPr>
        <p:spPr>
          <a:xfrm flipH="1">
            <a:off x="1227484" y="3322344"/>
            <a:ext cx="78600" cy="469500"/>
          </a:xfrm>
          <a:prstGeom prst="straightConnector1">
            <a:avLst/>
          </a:prstGeom>
          <a:noFill/>
          <a:ln cap="flat" cmpd="sng" w="9525">
            <a:solidFill>
              <a:schemeClr val="dk2"/>
            </a:solidFill>
            <a:prstDash val="dash"/>
            <a:round/>
            <a:headEnd len="lg" w="lg" type="none"/>
            <a:tailEnd len="lg" w="lg" type="triangle"/>
          </a:ln>
        </p:spPr>
      </p:cxnSp>
      <p:cxnSp>
        <p:nvCxnSpPr>
          <p:cNvPr id="241" name="Shape 241"/>
          <p:cNvCxnSpPr>
            <a:stCxn id="221" idx="2"/>
            <a:endCxn id="235" idx="2"/>
          </p:cNvCxnSpPr>
          <p:nvPr/>
        </p:nvCxnSpPr>
        <p:spPr>
          <a:xfrm rot="10800000">
            <a:off x="1305937" y="3322400"/>
            <a:ext cx="1312500" cy="600000"/>
          </a:xfrm>
          <a:prstGeom prst="straightConnector1">
            <a:avLst/>
          </a:prstGeom>
          <a:noFill/>
          <a:ln cap="flat" cmpd="sng" w="38100">
            <a:solidFill>
              <a:schemeClr val="dk2"/>
            </a:solidFill>
            <a:prstDash val="solid"/>
            <a:round/>
            <a:headEnd len="lg" w="lg" type="diamond"/>
            <a:tailEnd len="lg" w="lg" type="none"/>
          </a:ln>
        </p:spPr>
      </p:cxnSp>
      <p:cxnSp>
        <p:nvCxnSpPr>
          <p:cNvPr id="242" name="Shape 242"/>
          <p:cNvCxnSpPr>
            <a:stCxn id="221" idx="0"/>
            <a:endCxn id="231" idx="1"/>
          </p:cNvCxnSpPr>
          <p:nvPr/>
        </p:nvCxnSpPr>
        <p:spPr>
          <a:xfrm flipH="1" rot="10800000">
            <a:off x="4129400" y="3558200"/>
            <a:ext cx="591600" cy="364200"/>
          </a:xfrm>
          <a:prstGeom prst="straightConnector1">
            <a:avLst/>
          </a:prstGeom>
          <a:noFill/>
          <a:ln cap="flat" cmpd="sng" w="38100">
            <a:solidFill>
              <a:schemeClr val="dk2"/>
            </a:solidFill>
            <a:prstDash val="solid"/>
            <a:round/>
            <a:headEnd len="lg" w="lg" type="diamond"/>
            <a:tailEnd len="lg" w="lg" type="none"/>
          </a:ln>
        </p:spPr>
      </p:cxnSp>
      <p:cxnSp>
        <p:nvCxnSpPr>
          <p:cNvPr id="243" name="Shape 243"/>
          <p:cNvCxnSpPr>
            <a:stCxn id="222" idx="3"/>
            <a:endCxn id="227" idx="1"/>
          </p:cNvCxnSpPr>
          <p:nvPr/>
        </p:nvCxnSpPr>
        <p:spPr>
          <a:xfrm>
            <a:off x="4129400" y="4216398"/>
            <a:ext cx="2596800" cy="268500"/>
          </a:xfrm>
          <a:prstGeom prst="straightConnector1">
            <a:avLst/>
          </a:prstGeom>
          <a:noFill/>
          <a:ln cap="flat" cmpd="sng" w="38100">
            <a:solidFill>
              <a:schemeClr val="dk2"/>
            </a:solidFill>
            <a:prstDash val="solid"/>
            <a:round/>
            <a:headEnd len="lg" w="lg" type="diamond"/>
            <a:tailEnd len="lg" w="lg" type="none"/>
          </a:ln>
        </p:spPr>
      </p:cxnSp>
      <p:grpSp>
        <p:nvGrpSpPr>
          <p:cNvPr id="244" name="Shape 244"/>
          <p:cNvGrpSpPr/>
          <p:nvPr/>
        </p:nvGrpSpPr>
        <p:grpSpPr>
          <a:xfrm>
            <a:off x="3023399" y="1868175"/>
            <a:ext cx="1510975" cy="1305899"/>
            <a:chOff x="168840" y="393850"/>
            <a:chExt cx="2623221" cy="1305899"/>
          </a:xfrm>
        </p:grpSpPr>
        <p:sp>
          <p:nvSpPr>
            <p:cNvPr id="245" name="Shape 245"/>
            <p:cNvSpPr/>
            <p:nvPr/>
          </p:nvSpPr>
          <p:spPr>
            <a:xfrm>
              <a:off x="168862" y="393850"/>
              <a:ext cx="2623200" cy="3695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sklearn.svm.</a:t>
              </a:r>
              <a:r>
                <a:rPr b="1" lang="en" sz="1200"/>
                <a:t>SVC</a:t>
              </a:r>
            </a:p>
          </p:txBody>
        </p:sp>
        <p:sp>
          <p:nvSpPr>
            <p:cNvPr id="246" name="Shape 246"/>
            <p:cNvSpPr/>
            <p:nvPr/>
          </p:nvSpPr>
          <p:spPr>
            <a:xfrm>
              <a:off x="168840" y="763450"/>
              <a:ext cx="2623200" cy="3372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a:t>
              </a:r>
            </a:p>
          </p:txBody>
        </p:sp>
        <p:sp>
          <p:nvSpPr>
            <p:cNvPr id="247" name="Shape 247"/>
            <p:cNvSpPr/>
            <p:nvPr/>
          </p:nvSpPr>
          <p:spPr>
            <a:xfrm>
              <a:off x="168840" y="1100650"/>
              <a:ext cx="2623200" cy="5990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fit(X, y)</a:t>
              </a:r>
            </a:p>
            <a:p>
              <a:pPr lvl="0" rtl="0" algn="l">
                <a:spcBef>
                  <a:spcPts val="0"/>
                </a:spcBef>
                <a:buNone/>
              </a:pPr>
              <a:r>
                <a:rPr lang="en" sz="1200"/>
                <a:t>predict(X)</a:t>
              </a:r>
            </a:p>
          </p:txBody>
        </p:sp>
      </p:grpSp>
      <p:cxnSp>
        <p:nvCxnSpPr>
          <p:cNvPr id="248" name="Shape 248"/>
          <p:cNvCxnSpPr>
            <a:stCxn id="234" idx="3"/>
            <a:endCxn id="246" idx="1"/>
          </p:cNvCxnSpPr>
          <p:nvPr/>
        </p:nvCxnSpPr>
        <p:spPr>
          <a:xfrm flipH="1" rot="10800000">
            <a:off x="2539635" y="2406370"/>
            <a:ext cx="483900" cy="376500"/>
          </a:xfrm>
          <a:prstGeom prst="straightConnector1">
            <a:avLst/>
          </a:prstGeom>
          <a:noFill/>
          <a:ln cap="flat" cmpd="sng" w="38100">
            <a:solidFill>
              <a:schemeClr val="dk2"/>
            </a:solidFill>
            <a:prstDash val="solid"/>
            <a:round/>
            <a:headEnd len="lg" w="lg" type="diamond"/>
            <a:tailEnd len="lg" w="lg" type="none"/>
          </a:ln>
        </p:spPr>
      </p:cxn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sp>
        <p:nvSpPr>
          <p:cNvPr id="253" name="Shape 253"/>
          <p:cNvSpPr txBox="1"/>
          <p:nvPr>
            <p:ph type="title"/>
          </p:nvPr>
        </p:nvSpPr>
        <p:spPr>
          <a:xfrm>
            <a:off x="323850" y="1260575"/>
            <a:ext cx="8496299" cy="1012799"/>
          </a:xfrm>
          <a:prstGeom prst="rect">
            <a:avLst/>
          </a:prstGeom>
        </p:spPr>
        <p:txBody>
          <a:bodyPr anchorCtr="0" anchor="ctr" bIns="91425" lIns="91425" rIns="91425" tIns="91425">
            <a:noAutofit/>
          </a:bodyPr>
          <a:lstStyle/>
          <a:p>
            <a:pPr lvl="0">
              <a:spcBef>
                <a:spcPts val="0"/>
              </a:spcBef>
              <a:buNone/>
            </a:pPr>
            <a:r>
              <a:rPr lang="en"/>
              <a:t>Python Demo: construct the SRR</a:t>
            </a:r>
          </a:p>
        </p:txBody>
      </p:sp>
      <p:sp>
        <p:nvSpPr>
          <p:cNvPr id="254" name="Shape 254"/>
          <p:cNvSpPr txBox="1"/>
          <p:nvPr>
            <p:ph type="title"/>
          </p:nvPr>
        </p:nvSpPr>
        <p:spPr>
          <a:xfrm>
            <a:off x="323850" y="2835900"/>
            <a:ext cx="8496299" cy="1736100"/>
          </a:xfrm>
          <a:prstGeom prst="rect">
            <a:avLst/>
          </a:prstGeom>
        </p:spPr>
        <p:txBody>
          <a:bodyPr anchorCtr="0" anchor="ctr" bIns="91425" lIns="91425" rIns="91425" tIns="91425">
            <a:noAutofit/>
          </a:bodyPr>
          <a:lstStyle/>
          <a:p>
            <a:pPr lvl="0" rtl="0" algn="ctr">
              <a:spcBef>
                <a:spcPts val="0"/>
              </a:spcBef>
              <a:buNone/>
            </a:pPr>
            <a:r>
              <a:rPr lang="en" sz="2400"/>
              <a:t>OOP FTW in (at least) 3 ways: what are they?</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x="0" y="0"/>
          <a:ext cx="0" cy="0"/>
          <a:chOff x="0" y="0"/>
          <a:chExt cx="0" cy="0"/>
        </a:xfrm>
      </p:grpSpPr>
      <p:sp>
        <p:nvSpPr>
          <p:cNvPr id="259" name="Shape 259"/>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Encapsulation</a:t>
            </a:r>
          </a:p>
        </p:txBody>
      </p:sp>
      <p:sp>
        <p:nvSpPr>
          <p:cNvPr id="260" name="Shape 260"/>
          <p:cNvSpPr txBox="1"/>
          <p:nvPr>
            <p:ph idx="1" type="body"/>
          </p:nvPr>
        </p:nvSpPr>
        <p:spPr>
          <a:xfrm>
            <a:off x="471900" y="1919075"/>
            <a:ext cx="8222100" cy="2710200"/>
          </a:xfrm>
          <a:prstGeom prst="rect">
            <a:avLst/>
          </a:prstGeom>
        </p:spPr>
        <p:txBody>
          <a:bodyPr anchorCtr="0" anchor="t" bIns="91425" lIns="91425" rIns="91425" tIns="91425">
            <a:noAutofit/>
          </a:bodyPr>
          <a:lstStyle/>
          <a:p>
            <a:pPr lvl="0" rtl="0">
              <a:spcBef>
                <a:spcPts val="0"/>
              </a:spcBef>
              <a:buNone/>
            </a:pPr>
            <a:r>
              <a:rPr lang="en"/>
              <a:t>Hiding the confusing details/complexity of your code inside a class.</a:t>
            </a:r>
          </a:p>
          <a:p>
            <a:pPr lvl="0" rtl="0">
              <a:spcBef>
                <a:spcPts val="0"/>
              </a:spcBef>
              <a:buNone/>
            </a:pPr>
            <a:r>
              <a:rPr lang="en"/>
              <a:t>Good because:</a:t>
            </a:r>
          </a:p>
          <a:p>
            <a:pPr indent="-228600" lvl="0" marL="457200" rtl="0">
              <a:spcBef>
                <a:spcPts val="0"/>
              </a:spcBef>
              <a:buAutoNum type="arabicPeriod"/>
            </a:pPr>
            <a:r>
              <a:rPr lang="en"/>
              <a:t>Code outside the class is safe (encouraged, even) to ignore the details inside the class.</a:t>
            </a:r>
          </a:p>
          <a:p>
            <a:pPr indent="-228600" lvl="0" marL="457200">
              <a:spcBef>
                <a:spcPts val="0"/>
              </a:spcBef>
              <a:buAutoNum type="arabicPeriod"/>
            </a:pPr>
            <a:r>
              <a:rPr lang="en"/>
              <a:t>The details/complexity inside the class are free to change without affecting the code outside the class.</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0" st="0"/>
                                            </p:txEl>
                                          </p:spTgt>
                                        </p:tgtEl>
                                        <p:attrNameLst>
                                          <p:attrName>style.visibility</p:attrName>
                                        </p:attrNameLst>
                                      </p:cBhvr>
                                      <p:to>
                                        <p:strVal val="visible"/>
                                      </p:to>
                                    </p:set>
                                    <p:animEffect filter="fade" transition="in">
                                      <p:cBhvr>
                                        <p:cTn dur="1000"/>
                                        <p:tgtEl>
                                          <p:spTgt spid="2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1" st="1"/>
                                            </p:txEl>
                                          </p:spTgt>
                                        </p:tgtEl>
                                        <p:attrNameLst>
                                          <p:attrName>style.visibility</p:attrName>
                                        </p:attrNameLst>
                                      </p:cBhvr>
                                      <p:to>
                                        <p:strVal val="visible"/>
                                      </p:to>
                                    </p:set>
                                    <p:animEffect filter="fade" transition="in">
                                      <p:cBhvr>
                                        <p:cTn dur="1000"/>
                                        <p:tgtEl>
                                          <p:spTgt spid="2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2" st="2"/>
                                            </p:txEl>
                                          </p:spTgt>
                                        </p:tgtEl>
                                        <p:attrNameLst>
                                          <p:attrName>style.visibility</p:attrName>
                                        </p:attrNameLst>
                                      </p:cBhvr>
                                      <p:to>
                                        <p:strVal val="visible"/>
                                      </p:to>
                                    </p:set>
                                    <p:animEffect filter="fade" transition="in">
                                      <p:cBhvr>
                                        <p:cTn dur="1000"/>
                                        <p:tgtEl>
                                          <p:spTgt spid="2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3" st="3"/>
                                            </p:txEl>
                                          </p:spTgt>
                                        </p:tgtEl>
                                        <p:attrNameLst>
                                          <p:attrName>style.visibility</p:attrName>
                                        </p:attrNameLst>
                                      </p:cBhvr>
                                      <p:to>
                                        <p:strVal val="visible"/>
                                      </p:to>
                                    </p:set>
                                    <p:animEffect filter="fade" transition="in">
                                      <p:cBhvr>
                                        <p:cTn dur="1000"/>
                                        <p:tgtEl>
                                          <p:spTgt spid="26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Why OOP?</a:t>
            </a:r>
          </a:p>
        </p:txBody>
      </p:sp>
      <p:sp>
        <p:nvSpPr>
          <p:cNvPr id="75" name="Shape 75"/>
          <p:cNvSpPr txBox="1"/>
          <p:nvPr>
            <p:ph idx="1" type="body"/>
          </p:nvPr>
        </p:nvSpPr>
        <p:spPr>
          <a:xfrm>
            <a:off x="471900" y="1750225"/>
            <a:ext cx="8222100" cy="3275700"/>
          </a:xfrm>
          <a:prstGeom prst="rect">
            <a:avLst/>
          </a:prstGeom>
        </p:spPr>
        <p:txBody>
          <a:bodyPr anchorCtr="0" anchor="t" bIns="91425" lIns="91425" rIns="91425" tIns="91425">
            <a:noAutofit/>
          </a:bodyPr>
          <a:lstStyle/>
          <a:p>
            <a:pPr lvl="0" rtl="0">
              <a:spcBef>
                <a:spcPts val="0"/>
              </a:spcBef>
              <a:buNone/>
            </a:pPr>
            <a:r>
              <a:rPr lang="en" u="sng"/>
              <a:t>Software Engineering</a:t>
            </a:r>
            <a:r>
              <a:rPr lang="en"/>
              <a:t> is the real </a:t>
            </a:r>
            <a:br>
              <a:rPr lang="en"/>
            </a:br>
            <a:r>
              <a:rPr lang="en"/>
              <a:t>topic today.</a:t>
            </a:r>
          </a:p>
          <a:p>
            <a:pPr lvl="0" rtl="0">
              <a:spcBef>
                <a:spcPts val="0"/>
              </a:spcBef>
              <a:buNone/>
            </a:pPr>
            <a:r>
              <a:rPr lang="en"/>
              <a:t>Goal is to write code that is:</a:t>
            </a:r>
          </a:p>
          <a:p>
            <a:pPr indent="-228600" lvl="0" marL="457200" rtl="0">
              <a:spcBef>
                <a:spcPts val="0"/>
              </a:spcBef>
            </a:pPr>
            <a:r>
              <a:rPr lang="en"/>
              <a:t>split into logical components</a:t>
            </a:r>
          </a:p>
          <a:p>
            <a:pPr indent="-228600" lvl="0" marL="457200" rtl="0">
              <a:spcBef>
                <a:spcPts val="0"/>
              </a:spcBef>
            </a:pPr>
            <a:r>
              <a:rPr lang="en"/>
              <a:t>easy to understand</a:t>
            </a:r>
          </a:p>
          <a:p>
            <a:pPr indent="-228600" lvl="0" marL="457200" rtl="0">
              <a:spcBef>
                <a:spcPts val="0"/>
              </a:spcBef>
            </a:pPr>
            <a:r>
              <a:rPr lang="en"/>
              <a:t>easy to use / re-use</a:t>
            </a:r>
          </a:p>
          <a:p>
            <a:pPr indent="-228600" lvl="0" marL="457200" rtl="0">
              <a:spcBef>
                <a:spcPts val="0"/>
              </a:spcBef>
            </a:pPr>
            <a:r>
              <a:rPr lang="en"/>
              <a:t>easy to modify</a:t>
            </a:r>
          </a:p>
          <a:p>
            <a:pPr indent="-228600" lvl="0" marL="457200" rtl="0">
              <a:spcBef>
                <a:spcPts val="0"/>
              </a:spcBef>
            </a:pPr>
            <a:r>
              <a:rPr lang="en"/>
              <a:t>easy to maintain</a:t>
            </a:r>
          </a:p>
          <a:p>
            <a:pPr indent="-228600" lvl="0" marL="457200" rtl="0">
              <a:spcBef>
                <a:spcPts val="0"/>
              </a:spcBef>
            </a:pPr>
            <a:r>
              <a:rPr lang="en"/>
              <a:t>easy to test</a:t>
            </a:r>
          </a:p>
        </p:txBody>
      </p:sp>
      <p:pic>
        <p:nvPicPr>
          <p:cNvPr id="76" name="Shape 76"/>
          <p:cNvPicPr preferRelativeResize="0"/>
          <p:nvPr/>
        </p:nvPicPr>
        <p:blipFill>
          <a:blip r:embed="rId3">
            <a:alphaModFix/>
          </a:blip>
          <a:stretch>
            <a:fillRect/>
          </a:stretch>
        </p:blipFill>
        <p:spPr>
          <a:xfrm>
            <a:off x="4693975" y="1826850"/>
            <a:ext cx="4265324" cy="3198999"/>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0" st="0"/>
                                            </p:txEl>
                                          </p:spTgt>
                                        </p:tgtEl>
                                        <p:attrNameLst>
                                          <p:attrName>style.visibility</p:attrName>
                                        </p:attrNameLst>
                                      </p:cBhvr>
                                      <p:to>
                                        <p:strVal val="visible"/>
                                      </p:to>
                                    </p:set>
                                    <p:animEffect filter="fade" transition="in">
                                      <p:cBhvr>
                                        <p:cTn dur="1000"/>
                                        <p:tgtEl>
                                          <p:spTgt spid="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1" st="1"/>
                                            </p:txEl>
                                          </p:spTgt>
                                        </p:tgtEl>
                                        <p:attrNameLst>
                                          <p:attrName>style.visibility</p:attrName>
                                        </p:attrNameLst>
                                      </p:cBhvr>
                                      <p:to>
                                        <p:strVal val="visible"/>
                                      </p:to>
                                    </p:set>
                                    <p:animEffect filter="fade" transition="in">
                                      <p:cBhvr>
                                        <p:cTn dur="1000"/>
                                        <p:tgtEl>
                                          <p:spTgt spid="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2" st="2"/>
                                            </p:txEl>
                                          </p:spTgt>
                                        </p:tgtEl>
                                        <p:attrNameLst>
                                          <p:attrName>style.visibility</p:attrName>
                                        </p:attrNameLst>
                                      </p:cBhvr>
                                      <p:to>
                                        <p:strVal val="visible"/>
                                      </p:to>
                                    </p:set>
                                    <p:animEffect filter="fade" transition="in">
                                      <p:cBhvr>
                                        <p:cTn dur="1000"/>
                                        <p:tgtEl>
                                          <p:spTgt spid="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3" st="3"/>
                                            </p:txEl>
                                          </p:spTgt>
                                        </p:tgtEl>
                                        <p:attrNameLst>
                                          <p:attrName>style.visibility</p:attrName>
                                        </p:attrNameLst>
                                      </p:cBhvr>
                                      <p:to>
                                        <p:strVal val="visible"/>
                                      </p:to>
                                    </p:set>
                                    <p:animEffect filter="fade" transition="in">
                                      <p:cBhvr>
                                        <p:cTn dur="1000"/>
                                        <p:tgtEl>
                                          <p:spTgt spid="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4" st="4"/>
                                            </p:txEl>
                                          </p:spTgt>
                                        </p:tgtEl>
                                        <p:attrNameLst>
                                          <p:attrName>style.visibility</p:attrName>
                                        </p:attrNameLst>
                                      </p:cBhvr>
                                      <p:to>
                                        <p:strVal val="visible"/>
                                      </p:to>
                                    </p:set>
                                    <p:animEffect filter="fade" transition="in">
                                      <p:cBhvr>
                                        <p:cTn dur="1000"/>
                                        <p:tgtEl>
                                          <p:spTgt spid="7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5" st="5"/>
                                            </p:txEl>
                                          </p:spTgt>
                                        </p:tgtEl>
                                        <p:attrNameLst>
                                          <p:attrName>style.visibility</p:attrName>
                                        </p:attrNameLst>
                                      </p:cBhvr>
                                      <p:to>
                                        <p:strVal val="visible"/>
                                      </p:to>
                                    </p:set>
                                    <p:animEffect filter="fade" transition="in">
                                      <p:cBhvr>
                                        <p:cTn dur="1000"/>
                                        <p:tgtEl>
                                          <p:spTgt spid="7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6" st="6"/>
                                            </p:txEl>
                                          </p:spTgt>
                                        </p:tgtEl>
                                        <p:attrNameLst>
                                          <p:attrName>style.visibility</p:attrName>
                                        </p:attrNameLst>
                                      </p:cBhvr>
                                      <p:to>
                                        <p:strVal val="visible"/>
                                      </p:to>
                                    </p:set>
                                    <p:animEffect filter="fade" transition="in">
                                      <p:cBhvr>
                                        <p:cTn dur="1000"/>
                                        <p:tgtEl>
                                          <p:spTgt spid="7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7" st="7"/>
                                            </p:txEl>
                                          </p:spTgt>
                                        </p:tgtEl>
                                        <p:attrNameLst>
                                          <p:attrName>style.visibility</p:attrName>
                                        </p:attrNameLst>
                                      </p:cBhvr>
                                      <p:to>
                                        <p:strVal val="visible"/>
                                      </p:to>
                                    </p:set>
                                    <p:animEffect filter="fade" transition="in">
                                      <p:cBhvr>
                                        <p:cTn dur="1000"/>
                                        <p:tgtEl>
                                          <p:spTgt spid="7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sp>
        <p:nvSpPr>
          <p:cNvPr id="265" name="Shape 265"/>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Encapsulation (example)</a:t>
            </a:r>
          </a:p>
        </p:txBody>
      </p:sp>
      <p:sp>
        <p:nvSpPr>
          <p:cNvPr id="266" name="Shape 266"/>
          <p:cNvSpPr txBox="1"/>
          <p:nvPr>
            <p:ph idx="1" type="body"/>
          </p:nvPr>
        </p:nvSpPr>
        <p:spPr>
          <a:xfrm>
            <a:off x="471900" y="1919075"/>
            <a:ext cx="8222100" cy="2905200"/>
          </a:xfrm>
          <a:prstGeom prst="rect">
            <a:avLst/>
          </a:prstGeom>
        </p:spPr>
        <p:txBody>
          <a:bodyPr anchorCtr="0" anchor="t" bIns="91425" lIns="91425" rIns="91425" tIns="91425">
            <a:noAutofit/>
          </a:bodyPr>
          <a:lstStyle/>
          <a:p>
            <a:pPr lvl="0" rtl="0">
              <a:lnSpc>
                <a:spcPct val="120000"/>
              </a:lnSpc>
              <a:spcBef>
                <a:spcPts val="100"/>
              </a:spcBef>
              <a:spcAft>
                <a:spcPts val="500"/>
              </a:spcAft>
              <a:buNone/>
            </a:pPr>
            <a:r>
              <a:rPr b="1" lang="en">
                <a:solidFill>
                  <a:srgbClr val="C65D09"/>
                </a:solidFill>
                <a:highlight>
                  <a:srgbClr val="F8F8F8"/>
                </a:highlight>
                <a:latin typeface="Courier New"/>
                <a:ea typeface="Courier New"/>
                <a:cs typeface="Courier New"/>
                <a:sym typeface="Courier New"/>
              </a:rPr>
              <a:t>&gt;&gt;&gt; </a:t>
            </a:r>
            <a:r>
              <a:rPr b="1" lang="en">
                <a:solidFill>
                  <a:srgbClr val="007020"/>
                </a:solidFill>
                <a:highlight>
                  <a:srgbClr val="F8F8F8"/>
                </a:highlight>
                <a:latin typeface="Courier New"/>
                <a:ea typeface="Courier New"/>
                <a:cs typeface="Courier New"/>
                <a:sym typeface="Courier New"/>
              </a:rPr>
              <a:t>import</a:t>
            </a:r>
            <a:r>
              <a:rPr lang="en">
                <a:solidFill>
                  <a:srgbClr val="222222"/>
                </a:solidFill>
                <a:highlight>
                  <a:srgbClr val="F8F8F8"/>
                </a:highlight>
                <a:latin typeface="Courier New"/>
                <a:ea typeface="Courier New"/>
                <a:cs typeface="Courier New"/>
                <a:sym typeface="Courier New"/>
              </a:rPr>
              <a:t> </a:t>
            </a:r>
            <a:r>
              <a:rPr b="1" lang="en">
                <a:solidFill>
                  <a:srgbClr val="0E84B5"/>
                </a:solidFill>
                <a:highlight>
                  <a:srgbClr val="F8F8F8"/>
                </a:highlight>
                <a:latin typeface="Courier New"/>
                <a:ea typeface="Courier New"/>
                <a:cs typeface="Courier New"/>
                <a:sym typeface="Courier New"/>
              </a:rPr>
              <a:t>numpy</a:t>
            </a:r>
            <a:r>
              <a:rPr lang="en">
                <a:solidFill>
                  <a:srgbClr val="222222"/>
                </a:solidFill>
                <a:highlight>
                  <a:srgbClr val="F8F8F8"/>
                </a:highlight>
                <a:latin typeface="Courier New"/>
                <a:ea typeface="Courier New"/>
                <a:cs typeface="Courier New"/>
                <a:sym typeface="Courier New"/>
              </a:rPr>
              <a:t> </a:t>
            </a:r>
            <a:r>
              <a:rPr b="1" lang="en">
                <a:solidFill>
                  <a:srgbClr val="007020"/>
                </a:solidFill>
                <a:highlight>
                  <a:srgbClr val="F8F8F8"/>
                </a:highlight>
                <a:latin typeface="Courier New"/>
                <a:ea typeface="Courier New"/>
                <a:cs typeface="Courier New"/>
                <a:sym typeface="Courier New"/>
              </a:rPr>
              <a:t>as</a:t>
            </a:r>
            <a:r>
              <a:rPr lang="en">
                <a:solidFill>
                  <a:srgbClr val="222222"/>
                </a:solidFill>
                <a:highlight>
                  <a:srgbClr val="F8F8F8"/>
                </a:highlight>
                <a:latin typeface="Courier New"/>
                <a:ea typeface="Courier New"/>
                <a:cs typeface="Courier New"/>
                <a:sym typeface="Courier New"/>
              </a:rPr>
              <a:t> </a:t>
            </a:r>
            <a:r>
              <a:rPr b="1" lang="en">
                <a:solidFill>
                  <a:srgbClr val="0E84B5"/>
                </a:solidFill>
                <a:highlight>
                  <a:srgbClr val="F8F8F8"/>
                </a:highlight>
                <a:latin typeface="Courier New"/>
                <a:ea typeface="Courier New"/>
                <a:cs typeface="Courier New"/>
                <a:sym typeface="Courier New"/>
              </a:rPr>
              <a:t>np</a:t>
            </a:r>
            <a:br>
              <a:rPr lang="en">
                <a:solidFill>
                  <a:srgbClr val="222222"/>
                </a:solidFill>
                <a:highlight>
                  <a:srgbClr val="F8F8F8"/>
                </a:highlight>
                <a:latin typeface="Courier New"/>
                <a:ea typeface="Courier New"/>
                <a:cs typeface="Courier New"/>
                <a:sym typeface="Courier New"/>
              </a:rPr>
            </a:br>
            <a:r>
              <a:rPr b="1" lang="en">
                <a:solidFill>
                  <a:srgbClr val="C65D09"/>
                </a:solidFill>
                <a:highlight>
                  <a:srgbClr val="F8F8F8"/>
                </a:highlight>
                <a:latin typeface="Courier New"/>
                <a:ea typeface="Courier New"/>
                <a:cs typeface="Courier New"/>
                <a:sym typeface="Courier New"/>
              </a:rPr>
              <a:t>&gt;&gt;&gt; </a:t>
            </a:r>
            <a:r>
              <a:rPr lang="en">
                <a:solidFill>
                  <a:srgbClr val="222222"/>
                </a:solidFill>
                <a:highlight>
                  <a:srgbClr val="F8F8F8"/>
                </a:highlight>
                <a:latin typeface="Courier New"/>
                <a:ea typeface="Courier New"/>
                <a:cs typeface="Courier New"/>
                <a:sym typeface="Courier New"/>
              </a:rPr>
              <a:t>X </a:t>
            </a:r>
            <a:r>
              <a:rPr lang="en">
                <a:solidFill>
                  <a:srgbClr val="666666"/>
                </a:solidFill>
                <a:highlight>
                  <a:srgbClr val="F8F8F8"/>
                </a:highlight>
                <a:latin typeface="Courier New"/>
                <a:ea typeface="Courier New"/>
                <a:cs typeface="Courier New"/>
                <a:sym typeface="Courier New"/>
              </a:rPr>
              <a:t>=</a:t>
            </a:r>
            <a:r>
              <a:rPr lang="en">
                <a:solidFill>
                  <a:srgbClr val="222222"/>
                </a:solidFill>
                <a:highlight>
                  <a:srgbClr val="F8F8F8"/>
                </a:highlight>
                <a:latin typeface="Courier New"/>
                <a:ea typeface="Courier New"/>
                <a:cs typeface="Courier New"/>
                <a:sym typeface="Courier New"/>
              </a:rPr>
              <a:t> np</a:t>
            </a:r>
            <a:r>
              <a:rPr lang="en">
                <a:solidFill>
                  <a:srgbClr val="666666"/>
                </a:solidFill>
                <a:highlight>
                  <a:srgbClr val="F8F8F8"/>
                </a:highlight>
                <a:latin typeface="Courier New"/>
                <a:ea typeface="Courier New"/>
                <a:cs typeface="Courier New"/>
                <a:sym typeface="Courier New"/>
              </a:rPr>
              <a:t>.</a:t>
            </a:r>
            <a:r>
              <a:rPr lang="en">
                <a:solidFill>
                  <a:srgbClr val="222222"/>
                </a:solidFill>
                <a:highlight>
                  <a:srgbClr val="F8F8F8"/>
                </a:highlight>
                <a:latin typeface="Courier New"/>
                <a:ea typeface="Courier New"/>
                <a:cs typeface="Courier New"/>
                <a:sym typeface="Courier New"/>
              </a:rPr>
              <a:t>array([[</a:t>
            </a:r>
            <a:r>
              <a:rPr lang="en">
                <a:solidFill>
                  <a:srgbClr val="666666"/>
                </a:solidFill>
                <a:highlight>
                  <a:srgbClr val="F8F8F8"/>
                </a:highlight>
                <a:latin typeface="Courier New"/>
                <a:ea typeface="Courier New"/>
                <a:cs typeface="Courier New"/>
                <a:sym typeface="Courier New"/>
              </a:rPr>
              <a:t>-</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 </a:t>
            </a:r>
            <a:r>
              <a:rPr lang="en">
                <a:solidFill>
                  <a:srgbClr val="666666"/>
                </a:solidFill>
                <a:highlight>
                  <a:srgbClr val="F8F8F8"/>
                </a:highlight>
                <a:latin typeface="Courier New"/>
                <a:ea typeface="Courier New"/>
                <a:cs typeface="Courier New"/>
                <a:sym typeface="Courier New"/>
              </a:rPr>
              <a:t>-</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 [</a:t>
            </a:r>
            <a:r>
              <a:rPr lang="en">
                <a:solidFill>
                  <a:srgbClr val="666666"/>
                </a:solidFill>
                <a:highlight>
                  <a:srgbClr val="F8F8F8"/>
                </a:highlight>
                <a:latin typeface="Courier New"/>
                <a:ea typeface="Courier New"/>
                <a:cs typeface="Courier New"/>
                <a:sym typeface="Courier New"/>
              </a:rPr>
              <a:t>-</a:t>
            </a:r>
            <a:r>
              <a:rPr lang="en">
                <a:solidFill>
                  <a:srgbClr val="208050"/>
                </a:solidFill>
                <a:highlight>
                  <a:srgbClr val="F8F8F8"/>
                </a:highlight>
                <a:latin typeface="Courier New"/>
                <a:ea typeface="Courier New"/>
                <a:cs typeface="Courier New"/>
                <a:sym typeface="Courier New"/>
              </a:rPr>
              <a:t>2</a:t>
            </a:r>
            <a:r>
              <a:rPr lang="en">
                <a:solidFill>
                  <a:srgbClr val="222222"/>
                </a:solidFill>
                <a:highlight>
                  <a:srgbClr val="F8F8F8"/>
                </a:highlight>
                <a:latin typeface="Courier New"/>
                <a:ea typeface="Courier New"/>
                <a:cs typeface="Courier New"/>
                <a:sym typeface="Courier New"/>
              </a:rPr>
              <a:t>, </a:t>
            </a:r>
            <a:r>
              <a:rPr lang="en">
                <a:solidFill>
                  <a:srgbClr val="666666"/>
                </a:solidFill>
                <a:highlight>
                  <a:srgbClr val="F8F8F8"/>
                </a:highlight>
                <a:latin typeface="Courier New"/>
                <a:ea typeface="Courier New"/>
                <a:cs typeface="Courier New"/>
                <a:sym typeface="Courier New"/>
              </a:rPr>
              <a:t>-</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 [</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 </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 [</a:t>
            </a:r>
            <a:r>
              <a:rPr lang="en">
                <a:solidFill>
                  <a:srgbClr val="208050"/>
                </a:solidFill>
                <a:highlight>
                  <a:srgbClr val="F8F8F8"/>
                </a:highlight>
                <a:latin typeface="Courier New"/>
                <a:ea typeface="Courier New"/>
                <a:cs typeface="Courier New"/>
                <a:sym typeface="Courier New"/>
              </a:rPr>
              <a:t>2</a:t>
            </a:r>
            <a:r>
              <a:rPr lang="en">
                <a:solidFill>
                  <a:srgbClr val="222222"/>
                </a:solidFill>
                <a:highlight>
                  <a:srgbClr val="F8F8F8"/>
                </a:highlight>
                <a:latin typeface="Courier New"/>
                <a:ea typeface="Courier New"/>
                <a:cs typeface="Courier New"/>
                <a:sym typeface="Courier New"/>
              </a:rPr>
              <a:t>, </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a:t>
            </a:r>
            <a:br>
              <a:rPr lang="en">
                <a:solidFill>
                  <a:srgbClr val="222222"/>
                </a:solidFill>
                <a:highlight>
                  <a:srgbClr val="F8F8F8"/>
                </a:highlight>
                <a:latin typeface="Courier New"/>
                <a:ea typeface="Courier New"/>
                <a:cs typeface="Courier New"/>
                <a:sym typeface="Courier New"/>
              </a:rPr>
            </a:br>
            <a:r>
              <a:rPr b="1" lang="en">
                <a:solidFill>
                  <a:srgbClr val="C65D09"/>
                </a:solidFill>
                <a:highlight>
                  <a:srgbClr val="F8F8F8"/>
                </a:highlight>
                <a:latin typeface="Courier New"/>
                <a:ea typeface="Courier New"/>
                <a:cs typeface="Courier New"/>
                <a:sym typeface="Courier New"/>
              </a:rPr>
              <a:t>&gt;&gt;&gt; </a:t>
            </a:r>
            <a:r>
              <a:rPr lang="en">
                <a:solidFill>
                  <a:srgbClr val="222222"/>
                </a:solidFill>
                <a:highlight>
                  <a:srgbClr val="F8F8F8"/>
                </a:highlight>
                <a:latin typeface="Courier New"/>
                <a:ea typeface="Courier New"/>
                <a:cs typeface="Courier New"/>
                <a:sym typeface="Courier New"/>
              </a:rPr>
              <a:t>y </a:t>
            </a:r>
            <a:r>
              <a:rPr lang="en">
                <a:solidFill>
                  <a:srgbClr val="666666"/>
                </a:solidFill>
                <a:highlight>
                  <a:srgbClr val="F8F8F8"/>
                </a:highlight>
                <a:latin typeface="Courier New"/>
                <a:ea typeface="Courier New"/>
                <a:cs typeface="Courier New"/>
                <a:sym typeface="Courier New"/>
              </a:rPr>
              <a:t>=</a:t>
            </a:r>
            <a:r>
              <a:rPr lang="en">
                <a:solidFill>
                  <a:srgbClr val="222222"/>
                </a:solidFill>
                <a:highlight>
                  <a:srgbClr val="F8F8F8"/>
                </a:highlight>
                <a:latin typeface="Courier New"/>
                <a:ea typeface="Courier New"/>
                <a:cs typeface="Courier New"/>
                <a:sym typeface="Courier New"/>
              </a:rPr>
              <a:t> np</a:t>
            </a:r>
            <a:r>
              <a:rPr lang="en">
                <a:solidFill>
                  <a:srgbClr val="666666"/>
                </a:solidFill>
                <a:highlight>
                  <a:srgbClr val="F8F8F8"/>
                </a:highlight>
                <a:latin typeface="Courier New"/>
                <a:ea typeface="Courier New"/>
                <a:cs typeface="Courier New"/>
                <a:sym typeface="Courier New"/>
              </a:rPr>
              <a:t>.</a:t>
            </a:r>
            <a:r>
              <a:rPr lang="en">
                <a:solidFill>
                  <a:srgbClr val="222222"/>
                </a:solidFill>
                <a:highlight>
                  <a:srgbClr val="F8F8F8"/>
                </a:highlight>
                <a:latin typeface="Courier New"/>
                <a:ea typeface="Courier New"/>
                <a:cs typeface="Courier New"/>
                <a:sym typeface="Courier New"/>
              </a:rPr>
              <a:t>array([</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 </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 </a:t>
            </a:r>
            <a:r>
              <a:rPr lang="en">
                <a:solidFill>
                  <a:srgbClr val="208050"/>
                </a:solidFill>
                <a:highlight>
                  <a:srgbClr val="F8F8F8"/>
                </a:highlight>
                <a:latin typeface="Courier New"/>
                <a:ea typeface="Courier New"/>
                <a:cs typeface="Courier New"/>
                <a:sym typeface="Courier New"/>
              </a:rPr>
              <a:t>2</a:t>
            </a:r>
            <a:r>
              <a:rPr lang="en">
                <a:solidFill>
                  <a:srgbClr val="222222"/>
                </a:solidFill>
                <a:highlight>
                  <a:srgbClr val="F8F8F8"/>
                </a:highlight>
                <a:latin typeface="Courier New"/>
                <a:ea typeface="Courier New"/>
                <a:cs typeface="Courier New"/>
                <a:sym typeface="Courier New"/>
              </a:rPr>
              <a:t>, </a:t>
            </a:r>
            <a:r>
              <a:rPr lang="en">
                <a:solidFill>
                  <a:srgbClr val="208050"/>
                </a:solidFill>
                <a:highlight>
                  <a:srgbClr val="F8F8F8"/>
                </a:highlight>
                <a:latin typeface="Courier New"/>
                <a:ea typeface="Courier New"/>
                <a:cs typeface="Courier New"/>
                <a:sym typeface="Courier New"/>
              </a:rPr>
              <a:t>2</a:t>
            </a:r>
            <a:r>
              <a:rPr lang="en">
                <a:solidFill>
                  <a:srgbClr val="222222"/>
                </a:solidFill>
                <a:highlight>
                  <a:srgbClr val="F8F8F8"/>
                </a:highlight>
                <a:latin typeface="Courier New"/>
                <a:ea typeface="Courier New"/>
                <a:cs typeface="Courier New"/>
                <a:sym typeface="Courier New"/>
              </a:rPr>
              <a:t>])</a:t>
            </a:r>
            <a:br>
              <a:rPr lang="en">
                <a:solidFill>
                  <a:srgbClr val="222222"/>
                </a:solidFill>
                <a:highlight>
                  <a:srgbClr val="F8F8F8"/>
                </a:highlight>
                <a:latin typeface="Courier New"/>
                <a:ea typeface="Courier New"/>
                <a:cs typeface="Courier New"/>
                <a:sym typeface="Courier New"/>
              </a:rPr>
            </a:br>
            <a:r>
              <a:rPr b="1" lang="en">
                <a:solidFill>
                  <a:srgbClr val="C65D09"/>
                </a:solidFill>
                <a:highlight>
                  <a:srgbClr val="F8F8F8"/>
                </a:highlight>
                <a:latin typeface="Courier New"/>
                <a:ea typeface="Courier New"/>
                <a:cs typeface="Courier New"/>
                <a:sym typeface="Courier New"/>
              </a:rPr>
              <a:t>&gt;&gt;&gt; </a:t>
            </a:r>
            <a:r>
              <a:rPr b="1" lang="en">
                <a:solidFill>
                  <a:srgbClr val="007020"/>
                </a:solidFill>
                <a:highlight>
                  <a:srgbClr val="F8F8F8"/>
                </a:highlight>
                <a:latin typeface="Courier New"/>
                <a:ea typeface="Courier New"/>
                <a:cs typeface="Courier New"/>
                <a:sym typeface="Courier New"/>
              </a:rPr>
              <a:t>from</a:t>
            </a:r>
            <a:r>
              <a:rPr lang="en">
                <a:solidFill>
                  <a:srgbClr val="222222"/>
                </a:solidFill>
                <a:highlight>
                  <a:srgbClr val="F8F8F8"/>
                </a:highlight>
                <a:latin typeface="Courier New"/>
                <a:ea typeface="Courier New"/>
                <a:cs typeface="Courier New"/>
                <a:sym typeface="Courier New"/>
              </a:rPr>
              <a:t> </a:t>
            </a:r>
            <a:r>
              <a:rPr b="1" lang="en">
                <a:solidFill>
                  <a:srgbClr val="0E84B5"/>
                </a:solidFill>
                <a:highlight>
                  <a:srgbClr val="F8F8F8"/>
                </a:highlight>
                <a:latin typeface="Courier New"/>
                <a:ea typeface="Courier New"/>
                <a:cs typeface="Courier New"/>
                <a:sym typeface="Courier New"/>
              </a:rPr>
              <a:t>sklearn.svm</a:t>
            </a:r>
            <a:r>
              <a:rPr lang="en">
                <a:solidFill>
                  <a:srgbClr val="222222"/>
                </a:solidFill>
                <a:highlight>
                  <a:srgbClr val="F8F8F8"/>
                </a:highlight>
                <a:latin typeface="Courier New"/>
                <a:ea typeface="Courier New"/>
                <a:cs typeface="Courier New"/>
                <a:sym typeface="Courier New"/>
              </a:rPr>
              <a:t> </a:t>
            </a:r>
            <a:r>
              <a:rPr b="1" lang="en">
                <a:solidFill>
                  <a:srgbClr val="007020"/>
                </a:solidFill>
                <a:highlight>
                  <a:srgbClr val="F8F8F8"/>
                </a:highlight>
                <a:latin typeface="Courier New"/>
                <a:ea typeface="Courier New"/>
                <a:cs typeface="Courier New"/>
                <a:sym typeface="Courier New"/>
              </a:rPr>
              <a:t>import</a:t>
            </a:r>
            <a:r>
              <a:rPr lang="en">
                <a:solidFill>
                  <a:srgbClr val="222222"/>
                </a:solidFill>
                <a:highlight>
                  <a:srgbClr val="F8F8F8"/>
                </a:highlight>
                <a:latin typeface="Courier New"/>
                <a:ea typeface="Courier New"/>
                <a:cs typeface="Courier New"/>
                <a:sym typeface="Courier New"/>
              </a:rPr>
              <a:t> SVC</a:t>
            </a:r>
            <a:br>
              <a:rPr lang="en">
                <a:solidFill>
                  <a:srgbClr val="222222"/>
                </a:solidFill>
                <a:highlight>
                  <a:srgbClr val="F8F8F8"/>
                </a:highlight>
                <a:latin typeface="Courier New"/>
                <a:ea typeface="Courier New"/>
                <a:cs typeface="Courier New"/>
                <a:sym typeface="Courier New"/>
              </a:rPr>
            </a:br>
            <a:r>
              <a:rPr b="1" lang="en">
                <a:solidFill>
                  <a:srgbClr val="C65D09"/>
                </a:solidFill>
                <a:highlight>
                  <a:srgbClr val="F8F8F8"/>
                </a:highlight>
                <a:latin typeface="Courier New"/>
                <a:ea typeface="Courier New"/>
                <a:cs typeface="Courier New"/>
                <a:sym typeface="Courier New"/>
              </a:rPr>
              <a:t>&gt;&gt;&gt; </a:t>
            </a:r>
            <a:r>
              <a:rPr lang="en">
                <a:solidFill>
                  <a:srgbClr val="222222"/>
                </a:solidFill>
                <a:highlight>
                  <a:srgbClr val="F8F8F8"/>
                </a:highlight>
                <a:latin typeface="Courier New"/>
                <a:ea typeface="Courier New"/>
                <a:cs typeface="Courier New"/>
                <a:sym typeface="Courier New"/>
              </a:rPr>
              <a:t>clf </a:t>
            </a:r>
            <a:r>
              <a:rPr lang="en">
                <a:solidFill>
                  <a:srgbClr val="666666"/>
                </a:solidFill>
                <a:highlight>
                  <a:srgbClr val="F8F8F8"/>
                </a:highlight>
                <a:latin typeface="Courier New"/>
                <a:ea typeface="Courier New"/>
                <a:cs typeface="Courier New"/>
                <a:sym typeface="Courier New"/>
              </a:rPr>
              <a:t>=</a:t>
            </a:r>
            <a:r>
              <a:rPr lang="en">
                <a:solidFill>
                  <a:srgbClr val="222222"/>
                </a:solidFill>
                <a:highlight>
                  <a:srgbClr val="F8F8F8"/>
                </a:highlight>
                <a:latin typeface="Courier New"/>
                <a:ea typeface="Courier New"/>
                <a:cs typeface="Courier New"/>
                <a:sym typeface="Courier New"/>
              </a:rPr>
              <a:t> SVC()</a:t>
            </a:r>
            <a:br>
              <a:rPr lang="en">
                <a:solidFill>
                  <a:srgbClr val="222222"/>
                </a:solidFill>
                <a:highlight>
                  <a:srgbClr val="F8F8F8"/>
                </a:highlight>
                <a:latin typeface="Courier New"/>
                <a:ea typeface="Courier New"/>
                <a:cs typeface="Courier New"/>
                <a:sym typeface="Courier New"/>
              </a:rPr>
            </a:br>
            <a:r>
              <a:rPr b="1" lang="en">
                <a:solidFill>
                  <a:srgbClr val="C65D09"/>
                </a:solidFill>
                <a:highlight>
                  <a:srgbClr val="F8F8F8"/>
                </a:highlight>
                <a:latin typeface="Courier New"/>
                <a:ea typeface="Courier New"/>
                <a:cs typeface="Courier New"/>
                <a:sym typeface="Courier New"/>
              </a:rPr>
              <a:t>&gt;&gt;&gt; </a:t>
            </a:r>
            <a:r>
              <a:rPr lang="en">
                <a:solidFill>
                  <a:srgbClr val="222222"/>
                </a:solidFill>
                <a:highlight>
                  <a:srgbClr val="F8F8F8"/>
                </a:highlight>
                <a:latin typeface="Courier New"/>
                <a:ea typeface="Courier New"/>
                <a:cs typeface="Courier New"/>
                <a:sym typeface="Courier New"/>
              </a:rPr>
              <a:t>clf</a:t>
            </a:r>
            <a:r>
              <a:rPr lang="en">
                <a:solidFill>
                  <a:srgbClr val="666666"/>
                </a:solidFill>
                <a:highlight>
                  <a:srgbClr val="F8F8F8"/>
                </a:highlight>
                <a:latin typeface="Courier New"/>
                <a:ea typeface="Courier New"/>
                <a:cs typeface="Courier New"/>
                <a:sym typeface="Courier New"/>
              </a:rPr>
              <a:t>.</a:t>
            </a:r>
            <a:r>
              <a:rPr lang="en">
                <a:solidFill>
                  <a:srgbClr val="222222"/>
                </a:solidFill>
                <a:highlight>
                  <a:srgbClr val="F8F8F8"/>
                </a:highlight>
                <a:latin typeface="Courier New"/>
                <a:ea typeface="Courier New"/>
                <a:cs typeface="Courier New"/>
                <a:sym typeface="Courier New"/>
              </a:rPr>
              <a:t>fit(X, y) </a:t>
            </a:r>
            <a:br>
              <a:rPr lang="en">
                <a:solidFill>
                  <a:srgbClr val="222222"/>
                </a:solidFill>
                <a:highlight>
                  <a:srgbClr val="F8F8F8"/>
                </a:highlight>
                <a:latin typeface="Courier New"/>
                <a:ea typeface="Courier New"/>
                <a:cs typeface="Courier New"/>
                <a:sym typeface="Courier New"/>
              </a:rPr>
            </a:br>
            <a:r>
              <a:rPr b="1" lang="en">
                <a:solidFill>
                  <a:srgbClr val="C65D09"/>
                </a:solidFill>
                <a:highlight>
                  <a:srgbClr val="F8F8F8"/>
                </a:highlight>
                <a:latin typeface="Courier New"/>
                <a:ea typeface="Courier New"/>
                <a:cs typeface="Courier New"/>
                <a:sym typeface="Courier New"/>
              </a:rPr>
              <a:t>&gt;&gt;&gt; </a:t>
            </a:r>
            <a:r>
              <a:rPr b="1" lang="en">
                <a:solidFill>
                  <a:srgbClr val="007020"/>
                </a:solidFill>
                <a:highlight>
                  <a:srgbClr val="F8F8F8"/>
                </a:highlight>
                <a:latin typeface="Courier New"/>
                <a:ea typeface="Courier New"/>
                <a:cs typeface="Courier New"/>
                <a:sym typeface="Courier New"/>
              </a:rPr>
              <a:t>print</a:t>
            </a:r>
            <a:r>
              <a:rPr lang="en">
                <a:solidFill>
                  <a:srgbClr val="222222"/>
                </a:solidFill>
                <a:highlight>
                  <a:srgbClr val="F8F8F8"/>
                </a:highlight>
                <a:latin typeface="Courier New"/>
                <a:ea typeface="Courier New"/>
                <a:cs typeface="Courier New"/>
                <a:sym typeface="Courier New"/>
              </a:rPr>
              <a:t>(clf</a:t>
            </a:r>
            <a:r>
              <a:rPr lang="en">
                <a:solidFill>
                  <a:srgbClr val="666666"/>
                </a:solidFill>
                <a:highlight>
                  <a:srgbClr val="F8F8F8"/>
                </a:highlight>
                <a:latin typeface="Courier New"/>
                <a:ea typeface="Courier New"/>
                <a:cs typeface="Courier New"/>
                <a:sym typeface="Courier New"/>
              </a:rPr>
              <a:t>.</a:t>
            </a:r>
            <a:r>
              <a:rPr lang="en">
                <a:solidFill>
                  <a:srgbClr val="222222"/>
                </a:solidFill>
                <a:highlight>
                  <a:srgbClr val="F8F8F8"/>
                </a:highlight>
                <a:latin typeface="Courier New"/>
                <a:ea typeface="Courier New"/>
                <a:cs typeface="Courier New"/>
                <a:sym typeface="Courier New"/>
              </a:rPr>
              <a:t>predict([[</a:t>
            </a:r>
            <a:r>
              <a:rPr lang="en">
                <a:solidFill>
                  <a:srgbClr val="666666"/>
                </a:solidFill>
                <a:highlight>
                  <a:srgbClr val="F8F8F8"/>
                </a:highlight>
                <a:latin typeface="Courier New"/>
                <a:ea typeface="Courier New"/>
                <a:cs typeface="Courier New"/>
                <a:sym typeface="Courier New"/>
              </a:rPr>
              <a:t>-</a:t>
            </a:r>
            <a:r>
              <a:rPr lang="en">
                <a:solidFill>
                  <a:srgbClr val="208050"/>
                </a:solidFill>
                <a:highlight>
                  <a:srgbClr val="F8F8F8"/>
                </a:highlight>
                <a:latin typeface="Courier New"/>
                <a:ea typeface="Courier New"/>
                <a:cs typeface="Courier New"/>
                <a:sym typeface="Courier New"/>
              </a:rPr>
              <a:t>0.8</a:t>
            </a:r>
            <a:r>
              <a:rPr lang="en">
                <a:solidFill>
                  <a:srgbClr val="222222"/>
                </a:solidFill>
                <a:highlight>
                  <a:srgbClr val="F8F8F8"/>
                </a:highlight>
                <a:latin typeface="Courier New"/>
                <a:ea typeface="Courier New"/>
                <a:cs typeface="Courier New"/>
                <a:sym typeface="Courier New"/>
              </a:rPr>
              <a:t>, </a:t>
            </a:r>
            <a:r>
              <a:rPr lang="en">
                <a:solidFill>
                  <a:srgbClr val="666666"/>
                </a:solidFill>
                <a:highlight>
                  <a:srgbClr val="F8F8F8"/>
                </a:highlight>
                <a:latin typeface="Courier New"/>
                <a:ea typeface="Courier New"/>
                <a:cs typeface="Courier New"/>
                <a:sym typeface="Courier New"/>
              </a:rPr>
              <a:t>-</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a:t>
            </a:r>
          </a:p>
          <a:p>
            <a:pPr lvl="0" rtl="0">
              <a:lnSpc>
                <a:spcPct val="120000"/>
              </a:lnSpc>
              <a:spcBef>
                <a:spcPts val="100"/>
              </a:spcBef>
              <a:spcAft>
                <a:spcPts val="500"/>
              </a:spcAft>
              <a:buNone/>
            </a:pPr>
            <a:r>
              <a:rPr lang="en">
                <a:solidFill>
                  <a:srgbClr val="333333"/>
                </a:solidFill>
                <a:highlight>
                  <a:srgbClr val="F8F8F8"/>
                </a:highlight>
                <a:latin typeface="Courier New"/>
                <a:ea typeface="Courier New"/>
                <a:cs typeface="Courier New"/>
                <a:sym typeface="Courier New"/>
              </a:rPr>
              <a:t>[1]</a:t>
            </a:r>
          </a:p>
          <a:p>
            <a:pPr lvl="0">
              <a:spcBef>
                <a:spcPts val="0"/>
              </a:spcBef>
              <a:buNone/>
            </a:pPr>
            <a:r>
              <a:t/>
            </a:r>
            <a:endParaRP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 name="Shape 270"/>
        <p:cNvGrpSpPr/>
        <p:nvPr/>
      </p:nvGrpSpPr>
      <p:grpSpPr>
        <a:xfrm>
          <a:off x="0" y="0"/>
          <a:ext cx="0" cy="0"/>
          <a:chOff x="0" y="0"/>
          <a:chExt cx="0" cy="0"/>
        </a:xfrm>
      </p:grpSpPr>
      <p:sp>
        <p:nvSpPr>
          <p:cNvPr id="271" name="Shape 271"/>
          <p:cNvSpPr txBox="1"/>
          <p:nvPr/>
        </p:nvSpPr>
        <p:spPr>
          <a:xfrm>
            <a:off x="174950" y="1854450"/>
            <a:ext cx="4035599" cy="31023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050">
                <a:solidFill>
                  <a:srgbClr val="0000FF"/>
                </a:solidFill>
                <a:highlight>
                  <a:srgbClr val="FFFFFF"/>
                </a:highlight>
                <a:latin typeface="Courier New"/>
                <a:ea typeface="Courier New"/>
                <a:cs typeface="Courier New"/>
                <a:sym typeface="Courier New"/>
              </a:rPr>
              <a:t>class</a:t>
            </a:r>
            <a:r>
              <a:rPr lang="en" sz="1050">
                <a:highlight>
                  <a:srgbClr val="FFFFFF"/>
                </a:highlight>
                <a:latin typeface="Courier New"/>
                <a:ea typeface="Courier New"/>
                <a:cs typeface="Courier New"/>
                <a:sym typeface="Courier New"/>
              </a:rPr>
              <a:t> </a:t>
            </a:r>
            <a:r>
              <a:rPr lang="en" sz="1050" u="sng">
                <a:highlight>
                  <a:srgbClr val="FFFFFF"/>
                </a:highlight>
                <a:latin typeface="Courier New"/>
                <a:ea typeface="Courier New"/>
                <a:cs typeface="Courier New"/>
                <a:sym typeface="Courier New"/>
              </a:rPr>
              <a:t>Point</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 details omitted ...</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0000FF"/>
                </a:solidFill>
                <a:highlight>
                  <a:srgbClr val="FFFFFF"/>
                </a:highlight>
                <a:latin typeface="Courier New"/>
                <a:ea typeface="Courier New"/>
                <a:cs typeface="Courier New"/>
                <a:sym typeface="Courier New"/>
              </a:rPr>
              <a:t>def</a:t>
            </a:r>
            <a:r>
              <a:rPr lang="en" sz="1050">
                <a:highlight>
                  <a:srgbClr val="FFFFFF"/>
                </a:highlight>
                <a:latin typeface="Courier New"/>
                <a:ea typeface="Courier New"/>
                <a:cs typeface="Courier New"/>
                <a:sym typeface="Courier New"/>
              </a:rPr>
              <a:t> </a:t>
            </a:r>
            <a:r>
              <a:rPr lang="en" sz="1050">
                <a:solidFill>
                  <a:srgbClr val="0000A2"/>
                </a:solidFill>
                <a:highlight>
                  <a:srgbClr val="FFFFFF"/>
                </a:highlight>
                <a:latin typeface="Courier New"/>
                <a:ea typeface="Courier New"/>
                <a:cs typeface="Courier New"/>
                <a:sym typeface="Courier New"/>
              </a:rPr>
              <a:t>calculate_distance</a:t>
            </a:r>
            <a:r>
              <a:rPr lang="en" sz="1050">
                <a:highlight>
                  <a:srgbClr val="FFFFFF"/>
                </a:highlight>
                <a:latin typeface="Courier New"/>
                <a:ea typeface="Courier New"/>
                <a:cs typeface="Courier New"/>
                <a:sym typeface="Courier New"/>
              </a:rPr>
              <a:t>(</a:t>
            </a:r>
            <a:r>
              <a:rPr i="1" lang="en" sz="1050">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 </a:t>
            </a:r>
            <a:r>
              <a:rPr i="1" lang="en" sz="1050">
                <a:highlight>
                  <a:srgbClr val="FFFFFF"/>
                </a:highlight>
                <a:latin typeface="Courier New"/>
                <a:ea typeface="Courier New"/>
                <a:cs typeface="Courier New"/>
                <a:sym typeface="Courier New"/>
              </a:rPr>
              <a:t>other_point</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 details omitted ...</a:t>
            </a:r>
            <a:br>
              <a:rPr lang="en" sz="1050">
                <a:highlight>
                  <a:srgbClr val="FFFFFF"/>
                </a:highlight>
                <a:latin typeface="Courier New"/>
                <a:ea typeface="Courier New"/>
                <a:cs typeface="Courier New"/>
                <a:sym typeface="Courier New"/>
              </a:rPr>
            </a:br>
          </a:p>
          <a:p>
            <a:pPr lvl="0" rtl="0">
              <a:lnSpc>
                <a:spcPct val="150000"/>
              </a:lnSpc>
              <a:spcBef>
                <a:spcPts val="0"/>
              </a:spcBef>
              <a:buNone/>
            </a:pPr>
            <a:r>
              <a:t/>
            </a:r>
            <a:endParaRPr sz="1050">
              <a:highlight>
                <a:srgbClr val="FFFFFF"/>
              </a:highlight>
              <a:latin typeface="Courier New"/>
              <a:ea typeface="Courier New"/>
              <a:cs typeface="Courier New"/>
              <a:sym typeface="Courier New"/>
            </a:endParaRPr>
          </a:p>
          <a:p>
            <a:pPr lvl="0" rtl="0">
              <a:lnSpc>
                <a:spcPct val="150000"/>
              </a:lnSpc>
              <a:spcBef>
                <a:spcPts val="0"/>
              </a:spcBef>
              <a:buNone/>
            </a:pPr>
            <a:r>
              <a:rPr lang="en" sz="1050">
                <a:solidFill>
                  <a:srgbClr val="0000FF"/>
                </a:solidFill>
                <a:highlight>
                  <a:srgbClr val="FFFFFF"/>
                </a:highlight>
                <a:latin typeface="Courier New"/>
                <a:ea typeface="Courier New"/>
                <a:cs typeface="Courier New"/>
                <a:sym typeface="Courier New"/>
              </a:rPr>
              <a:t>if</a:t>
            </a:r>
            <a:r>
              <a:rPr lang="en" sz="1050">
                <a:highlight>
                  <a:srgbClr val="FFFFFF"/>
                </a:highlight>
                <a:latin typeface="Courier New"/>
                <a:ea typeface="Courier New"/>
                <a:cs typeface="Courier New"/>
                <a:sym typeface="Courier New"/>
              </a:rPr>
              <a:t> </a:t>
            </a:r>
            <a:r>
              <a:rPr lang="en" sz="1050">
                <a:solidFill>
                  <a:srgbClr val="21439C"/>
                </a:solidFill>
                <a:highlight>
                  <a:srgbClr val="FFFFFF"/>
                </a:highlight>
                <a:latin typeface="Courier New"/>
                <a:ea typeface="Courier New"/>
                <a:cs typeface="Courier New"/>
                <a:sym typeface="Courier New"/>
              </a:rPr>
              <a:t>__name__</a:t>
            </a:r>
            <a:r>
              <a:rPr lang="en" sz="1050">
                <a:highlight>
                  <a:srgbClr val="FFFFFF"/>
                </a:highlight>
                <a:latin typeface="Courier New"/>
                <a:ea typeface="Courier New"/>
                <a:cs typeface="Courier New"/>
                <a:sym typeface="Courier New"/>
              </a:rPr>
              <a:t>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a:t>
            </a:r>
            <a:r>
              <a:rPr lang="en" sz="1050">
                <a:solidFill>
                  <a:srgbClr val="036A07"/>
                </a:solidFill>
                <a:highlight>
                  <a:srgbClr val="FFFFFF"/>
                </a:highlight>
                <a:latin typeface="Courier New"/>
                <a:ea typeface="Courier New"/>
                <a:cs typeface="Courier New"/>
                <a:sym typeface="Courier New"/>
              </a:rPr>
              <a:t>'__main__'</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p1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Point(</a:t>
            </a:r>
            <a:r>
              <a:rPr lang="en" sz="1050">
                <a:solidFill>
                  <a:srgbClr val="0000CD"/>
                </a:solidFill>
                <a:highlight>
                  <a:srgbClr val="FFFFFF"/>
                </a:highlight>
                <a:latin typeface="Courier New"/>
                <a:ea typeface="Courier New"/>
                <a:cs typeface="Courier New"/>
                <a:sym typeface="Courier New"/>
              </a:rPr>
              <a:t>0</a:t>
            </a:r>
            <a:r>
              <a:rPr lang="en" sz="1050">
                <a:highlight>
                  <a:srgbClr val="FFFFFF"/>
                </a:highlight>
                <a:latin typeface="Courier New"/>
                <a:ea typeface="Courier New"/>
                <a:cs typeface="Courier New"/>
                <a:sym typeface="Courier New"/>
              </a:rPr>
              <a:t>, </a:t>
            </a:r>
            <a:r>
              <a:rPr lang="en" sz="1050">
                <a:solidFill>
                  <a:srgbClr val="0000CD"/>
                </a:solidFill>
                <a:highlight>
                  <a:srgbClr val="FFFFFF"/>
                </a:highlight>
                <a:latin typeface="Courier New"/>
                <a:ea typeface="Courier New"/>
                <a:cs typeface="Courier New"/>
                <a:sym typeface="Courier New"/>
              </a:rPr>
              <a:t>2</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p2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Point(</a:t>
            </a:r>
            <a:r>
              <a:rPr lang="en" sz="1050">
                <a:solidFill>
                  <a:srgbClr val="0000CD"/>
                </a:solidFill>
                <a:highlight>
                  <a:srgbClr val="FFFFFF"/>
                </a:highlight>
                <a:latin typeface="Courier New"/>
                <a:ea typeface="Courier New"/>
                <a:cs typeface="Courier New"/>
                <a:sym typeface="Courier New"/>
              </a:rPr>
              <a:t>4</a:t>
            </a:r>
            <a:r>
              <a:rPr lang="en" sz="1050">
                <a:highlight>
                  <a:srgbClr val="FFFFFF"/>
                </a:highlight>
                <a:latin typeface="Courier New"/>
                <a:ea typeface="Courier New"/>
                <a:cs typeface="Courier New"/>
                <a:sym typeface="Courier New"/>
              </a:rPr>
              <a:t>, </a:t>
            </a:r>
            <a:r>
              <a:rPr lang="en" sz="1050">
                <a:solidFill>
                  <a:srgbClr val="0000CD"/>
                </a:solidFill>
                <a:highlight>
                  <a:srgbClr val="FFFFFF"/>
                </a:highlight>
                <a:latin typeface="Courier New"/>
                <a:ea typeface="Courier New"/>
                <a:cs typeface="Courier New"/>
                <a:sym typeface="Courier New"/>
              </a:rPr>
              <a:t>5</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p3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Point(</a:t>
            </a:r>
            <a:r>
              <a:rPr lang="en" sz="1050">
                <a:solidFill>
                  <a:srgbClr val="0000CD"/>
                </a:solidFill>
                <a:highlight>
                  <a:srgbClr val="FFFFFF"/>
                </a:highlight>
                <a:latin typeface="Courier New"/>
                <a:ea typeface="Courier New"/>
                <a:cs typeface="Courier New"/>
                <a:sym typeface="Courier New"/>
              </a:rPr>
              <a:t>3</a:t>
            </a:r>
            <a:r>
              <a:rPr lang="en" sz="1050">
                <a:highlight>
                  <a:srgbClr val="FFFFFF"/>
                </a:highlight>
                <a:latin typeface="Courier New"/>
                <a:ea typeface="Courier New"/>
                <a:cs typeface="Courier New"/>
                <a:sym typeface="Courier New"/>
              </a:rPr>
              <a:t>, </a:t>
            </a:r>
            <a:r>
              <a:rPr lang="en" sz="1050">
                <a:solidFill>
                  <a:srgbClr val="0000CD"/>
                </a:solidFill>
                <a:highlight>
                  <a:srgbClr val="FFFFFF"/>
                </a:highlight>
                <a:latin typeface="Courier New"/>
                <a:ea typeface="Courier New"/>
                <a:cs typeface="Courier New"/>
                <a:sym typeface="Courier New"/>
              </a:rPr>
              <a:t>0</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triangle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Traingle(p1, p2, p3)</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0000FF"/>
                </a:solidFill>
                <a:highlight>
                  <a:srgbClr val="FFFFFF"/>
                </a:highlight>
                <a:latin typeface="Courier New"/>
                <a:ea typeface="Courier New"/>
                <a:cs typeface="Courier New"/>
                <a:sym typeface="Courier New"/>
              </a:rPr>
              <a:t>print</a:t>
            </a:r>
            <a:r>
              <a:rPr lang="en" sz="1050">
                <a:highlight>
                  <a:srgbClr val="FFFFFF"/>
                </a:highlight>
                <a:latin typeface="Courier New"/>
                <a:ea typeface="Courier New"/>
                <a:cs typeface="Courier New"/>
                <a:sym typeface="Courier New"/>
              </a:rPr>
              <a:t> triangle.calculate_perimeter()</a:t>
            </a:r>
          </a:p>
          <a:p>
            <a:pPr lvl="0" rtl="0">
              <a:lnSpc>
                <a:spcPct val="150000"/>
              </a:lnSpc>
              <a:spcBef>
                <a:spcPts val="0"/>
              </a:spcBef>
              <a:buNone/>
            </a:pPr>
            <a:r>
              <a:t/>
            </a:r>
            <a:endParaRPr sz="1050">
              <a:highlight>
                <a:srgbClr val="FFFFFF"/>
              </a:highlight>
              <a:latin typeface="Courier New"/>
              <a:ea typeface="Courier New"/>
              <a:cs typeface="Courier New"/>
              <a:sym typeface="Courier New"/>
            </a:endParaRPr>
          </a:p>
        </p:txBody>
      </p:sp>
      <p:sp>
        <p:nvSpPr>
          <p:cNvPr id="272" name="Shape 272"/>
          <p:cNvSpPr txBox="1"/>
          <p:nvPr>
            <p:ph type="title"/>
          </p:nvPr>
        </p:nvSpPr>
        <p:spPr>
          <a:xfrm>
            <a:off x="471900" y="163275"/>
            <a:ext cx="8222100" cy="1343099"/>
          </a:xfrm>
          <a:prstGeom prst="rect">
            <a:avLst/>
          </a:prstGeom>
        </p:spPr>
        <p:txBody>
          <a:bodyPr anchorCtr="0" anchor="b" bIns="91425" lIns="91425" rIns="91425" tIns="91425">
            <a:noAutofit/>
          </a:bodyPr>
          <a:lstStyle/>
          <a:p>
            <a:pPr lvl="0" rtl="0">
              <a:spcBef>
                <a:spcPts val="0"/>
              </a:spcBef>
              <a:buNone/>
            </a:pPr>
            <a:r>
              <a:rPr lang="en"/>
              <a:t>Composition</a:t>
            </a:r>
          </a:p>
          <a:p>
            <a:pPr lvl="0" rtl="0">
              <a:lnSpc>
                <a:spcPct val="115000"/>
              </a:lnSpc>
              <a:spcBef>
                <a:spcPts val="0"/>
              </a:spcBef>
              <a:spcAft>
                <a:spcPts val="1600"/>
              </a:spcAft>
              <a:buNone/>
            </a:pPr>
            <a:r>
              <a:rPr lang="en" sz="1800">
                <a:solidFill>
                  <a:srgbClr val="FFFFFF"/>
                </a:solidFill>
              </a:rPr>
              <a:t>Storing objects inside objects.    The “has-a” relationship.   Triangle </a:t>
            </a:r>
            <a:r>
              <a:rPr lang="en" sz="1800" u="sng">
                <a:solidFill>
                  <a:srgbClr val="FFFFFF"/>
                </a:solidFill>
              </a:rPr>
              <a:t>has</a:t>
            </a:r>
            <a:r>
              <a:rPr lang="en" sz="1800">
                <a:solidFill>
                  <a:srgbClr val="FFFFFF"/>
                </a:solidFill>
              </a:rPr>
              <a:t> Points.</a:t>
            </a:r>
          </a:p>
        </p:txBody>
      </p:sp>
      <p:sp>
        <p:nvSpPr>
          <p:cNvPr id="273" name="Shape 273"/>
          <p:cNvSpPr txBox="1"/>
          <p:nvPr/>
        </p:nvSpPr>
        <p:spPr>
          <a:xfrm>
            <a:off x="4152125" y="1886700"/>
            <a:ext cx="4793700" cy="3037799"/>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050">
                <a:solidFill>
                  <a:srgbClr val="0000FF"/>
                </a:solidFill>
                <a:highlight>
                  <a:srgbClr val="FFFFFF"/>
                </a:highlight>
                <a:latin typeface="Courier New"/>
                <a:ea typeface="Courier New"/>
                <a:cs typeface="Courier New"/>
                <a:sym typeface="Courier New"/>
              </a:rPr>
              <a:t>class</a:t>
            </a:r>
            <a:r>
              <a:rPr lang="en" sz="1050">
                <a:highlight>
                  <a:srgbClr val="FFFFFF"/>
                </a:highlight>
                <a:latin typeface="Courier New"/>
                <a:ea typeface="Courier New"/>
                <a:cs typeface="Courier New"/>
                <a:sym typeface="Courier New"/>
              </a:rPr>
              <a:t> </a:t>
            </a:r>
            <a:r>
              <a:rPr lang="en" sz="1050" u="sng">
                <a:highlight>
                  <a:srgbClr val="FFFFFF"/>
                </a:highlight>
                <a:latin typeface="Courier New"/>
                <a:ea typeface="Courier New"/>
                <a:cs typeface="Courier New"/>
                <a:sym typeface="Courier New"/>
              </a:rPr>
              <a:t>Triangle</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0000FF"/>
                </a:solidFill>
                <a:highlight>
                  <a:srgbClr val="FFFFFF"/>
                </a:highlight>
                <a:latin typeface="Courier New"/>
                <a:ea typeface="Courier New"/>
                <a:cs typeface="Courier New"/>
                <a:sym typeface="Courier New"/>
              </a:rPr>
              <a:t>def</a:t>
            </a:r>
            <a:r>
              <a:rPr lang="en" sz="1050">
                <a:highlight>
                  <a:srgbClr val="FFFFFF"/>
                </a:highlight>
                <a:latin typeface="Courier New"/>
                <a:ea typeface="Courier New"/>
                <a:cs typeface="Courier New"/>
                <a:sym typeface="Courier New"/>
              </a:rPr>
              <a:t> </a:t>
            </a:r>
            <a:r>
              <a:rPr lang="en" sz="1050">
                <a:solidFill>
                  <a:srgbClr val="3C4C72"/>
                </a:solidFill>
                <a:highlight>
                  <a:srgbClr val="FFFFFF"/>
                </a:highlight>
                <a:latin typeface="Courier New"/>
                <a:ea typeface="Courier New"/>
                <a:cs typeface="Courier New"/>
                <a:sym typeface="Courier New"/>
              </a:rPr>
              <a:t>__init__</a:t>
            </a:r>
            <a:r>
              <a:rPr lang="en" sz="1050">
                <a:highlight>
                  <a:srgbClr val="FFFFFF"/>
                </a:highlight>
                <a:latin typeface="Courier New"/>
                <a:ea typeface="Courier New"/>
                <a:cs typeface="Courier New"/>
                <a:sym typeface="Courier New"/>
              </a:rPr>
              <a:t>(</a:t>
            </a:r>
            <a:r>
              <a:rPr i="1" lang="en" sz="1050">
                <a:highlight>
                  <a:srgbClr val="FFFFFF"/>
                </a:highlight>
                <a:latin typeface="Courier New"/>
                <a:ea typeface="Courier New"/>
                <a:cs typeface="Courier New"/>
                <a:sym typeface="Courier New"/>
              </a:rPr>
              <a:t>point1</a:t>
            </a:r>
            <a:r>
              <a:rPr lang="en" sz="1050">
                <a:highlight>
                  <a:srgbClr val="FFFFFF"/>
                </a:highlight>
                <a:latin typeface="Courier New"/>
                <a:ea typeface="Courier New"/>
                <a:cs typeface="Courier New"/>
                <a:sym typeface="Courier New"/>
              </a:rPr>
              <a:t>, </a:t>
            </a:r>
            <a:r>
              <a:rPr i="1" lang="en" sz="1050">
                <a:highlight>
                  <a:srgbClr val="FFFFFF"/>
                </a:highlight>
                <a:latin typeface="Courier New"/>
                <a:ea typeface="Courier New"/>
                <a:cs typeface="Courier New"/>
                <a:sym typeface="Courier New"/>
              </a:rPr>
              <a:t>point2</a:t>
            </a:r>
            <a:r>
              <a:rPr lang="en" sz="1050">
                <a:highlight>
                  <a:srgbClr val="FFFFFF"/>
                </a:highlight>
                <a:latin typeface="Courier New"/>
                <a:ea typeface="Courier New"/>
                <a:cs typeface="Courier New"/>
                <a:sym typeface="Courier New"/>
              </a:rPr>
              <a:t>, </a:t>
            </a:r>
            <a:r>
              <a:rPr i="1" lang="en" sz="1050">
                <a:highlight>
                  <a:srgbClr val="FFFFFF"/>
                </a:highlight>
                <a:latin typeface="Courier New"/>
                <a:ea typeface="Courier New"/>
                <a:cs typeface="Courier New"/>
                <a:sym typeface="Courier New"/>
              </a:rPr>
              <a:t>point3</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318495"/>
                </a:solidFill>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.point1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point1</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318495"/>
                </a:solidFill>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.point2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point2</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318495"/>
                </a:solidFill>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.point3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point3</a:t>
            </a:r>
            <a:br>
              <a:rPr lang="en" sz="1050">
                <a:highlight>
                  <a:srgbClr val="FFFFFF"/>
                </a:highlight>
                <a:latin typeface="Courier New"/>
                <a:ea typeface="Courier New"/>
                <a:cs typeface="Courier New"/>
                <a:sym typeface="Courier New"/>
              </a:rPr>
            </a:b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0000FF"/>
                </a:solidFill>
                <a:highlight>
                  <a:srgbClr val="FFFFFF"/>
                </a:highlight>
                <a:latin typeface="Courier New"/>
                <a:ea typeface="Courier New"/>
                <a:cs typeface="Courier New"/>
                <a:sym typeface="Courier New"/>
              </a:rPr>
              <a:t>def</a:t>
            </a:r>
            <a:r>
              <a:rPr lang="en" sz="1050">
                <a:highlight>
                  <a:srgbClr val="FFFFFF"/>
                </a:highlight>
                <a:latin typeface="Courier New"/>
                <a:ea typeface="Courier New"/>
                <a:cs typeface="Courier New"/>
                <a:sym typeface="Courier New"/>
              </a:rPr>
              <a:t> </a:t>
            </a:r>
            <a:r>
              <a:rPr lang="en" sz="1050">
                <a:solidFill>
                  <a:srgbClr val="0000A2"/>
                </a:solidFill>
                <a:highlight>
                  <a:srgbClr val="FFFFFF"/>
                </a:highlight>
                <a:latin typeface="Courier New"/>
                <a:ea typeface="Courier New"/>
                <a:cs typeface="Courier New"/>
                <a:sym typeface="Courier New"/>
              </a:rPr>
              <a:t>calculate_perimeter</a:t>
            </a:r>
            <a:r>
              <a:rPr lang="en" sz="1050">
                <a:highlight>
                  <a:srgbClr val="FFFFFF"/>
                </a:highlight>
                <a:latin typeface="Courier New"/>
                <a:ea typeface="Courier New"/>
                <a:cs typeface="Courier New"/>
                <a:sym typeface="Courier New"/>
              </a:rPr>
              <a:t>(</a:t>
            </a:r>
            <a:r>
              <a:rPr i="1" lang="en" sz="1050">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 b, c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a:t>
            </a:r>
            <a:r>
              <a:rPr lang="en" sz="1050">
                <a:solidFill>
                  <a:srgbClr val="318495"/>
                </a:solidFill>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.point1, </a:t>
            </a:r>
            <a:r>
              <a:rPr lang="en" sz="1050">
                <a:solidFill>
                  <a:srgbClr val="318495"/>
                </a:solidFill>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.point2, </a:t>
            </a:r>
            <a:r>
              <a:rPr lang="en" sz="1050">
                <a:solidFill>
                  <a:srgbClr val="318495"/>
                </a:solidFill>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.point3</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0000FF"/>
                </a:solidFill>
                <a:highlight>
                  <a:srgbClr val="FFFFFF"/>
                </a:highlight>
                <a:latin typeface="Courier New"/>
                <a:ea typeface="Courier New"/>
                <a:cs typeface="Courier New"/>
                <a:sym typeface="Courier New"/>
              </a:rPr>
              <a:t>return</a:t>
            </a:r>
            <a:r>
              <a:rPr lang="en" sz="1050">
                <a:highlight>
                  <a:srgbClr val="FFFFFF"/>
                </a:highlight>
                <a:latin typeface="Courier New"/>
                <a:ea typeface="Courier New"/>
                <a:cs typeface="Courier New"/>
                <a:sym typeface="Courier New"/>
              </a:rPr>
              <a:t> a.calculate_distance(b) </a:t>
            </a:r>
            <a:r>
              <a:rPr lang="en" sz="1050">
                <a:solidFill>
                  <a:srgbClr val="0000FF"/>
                </a:solidFill>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b.calculate_distance(c) </a:t>
            </a:r>
            <a:r>
              <a:rPr lang="en" sz="1050">
                <a:solidFill>
                  <a:srgbClr val="0000FF"/>
                </a:solidFill>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c.calculate_distance(a)</a:t>
            </a:r>
            <a:br>
              <a:rPr lang="en" sz="1050">
                <a:highlight>
                  <a:srgbClr val="FFFFFF"/>
                </a:highlight>
                <a:latin typeface="Courier New"/>
                <a:ea typeface="Courier New"/>
                <a:cs typeface="Courier New"/>
                <a:sym typeface="Courier New"/>
              </a:rPr>
            </a:br>
          </a:p>
          <a:p>
            <a:pPr lvl="0" rtl="0">
              <a:lnSpc>
                <a:spcPct val="115000"/>
              </a:lnSpc>
              <a:spcBef>
                <a:spcPts val="0"/>
              </a:spcBef>
              <a:buNone/>
            </a:pPr>
            <a:r>
              <a:t/>
            </a:r>
            <a:endParaRPr sz="1050">
              <a:highlight>
                <a:srgbClr val="FFFFFF"/>
              </a:highlight>
              <a:latin typeface="Courier New"/>
              <a:ea typeface="Courier New"/>
              <a:cs typeface="Courier New"/>
              <a:sym typeface="Courier New"/>
            </a:endParaRPr>
          </a:p>
          <a:p>
            <a:pPr lvl="0" rtl="0">
              <a:spcBef>
                <a:spcPts val="0"/>
              </a:spcBef>
              <a:buNone/>
            </a:pPr>
            <a:r>
              <a:t/>
            </a:r>
            <a:endParaRP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ph type="ctrTitle"/>
          </p:nvPr>
        </p:nvSpPr>
        <p:spPr>
          <a:xfrm>
            <a:off x="390525" y="1819275"/>
            <a:ext cx="8222100" cy="933599"/>
          </a:xfrm>
          <a:prstGeom prst="rect">
            <a:avLst/>
          </a:prstGeom>
        </p:spPr>
        <p:txBody>
          <a:bodyPr anchorCtr="0" anchor="b" bIns="91425" lIns="91425" rIns="91425" tIns="91425">
            <a:noAutofit/>
          </a:bodyPr>
          <a:lstStyle/>
          <a:p>
            <a:pPr lvl="0">
              <a:spcBef>
                <a:spcPts val="0"/>
              </a:spcBef>
              <a:buNone/>
            </a:pPr>
            <a:r>
              <a:rPr lang="en"/>
              <a:t>Morning Exercise</a:t>
            </a:r>
          </a:p>
        </p:txBody>
      </p:sp>
      <p:sp>
        <p:nvSpPr>
          <p:cNvPr id="279" name="Shape 279"/>
          <p:cNvSpPr txBox="1"/>
          <p:nvPr>
            <p:ph idx="1" type="subTitle"/>
          </p:nvPr>
        </p:nvSpPr>
        <p:spPr>
          <a:xfrm>
            <a:off x="390525" y="2789130"/>
            <a:ext cx="8222100" cy="432899"/>
          </a:xfrm>
          <a:prstGeom prst="rect">
            <a:avLst/>
          </a:prstGeom>
        </p:spPr>
        <p:txBody>
          <a:bodyPr anchorCtr="0" anchor="t" bIns="91425" lIns="91425" rIns="91425" tIns="91425">
            <a:noAutofit/>
          </a:bodyPr>
          <a:lstStyle/>
          <a:p>
            <a:pPr lvl="0">
              <a:spcBef>
                <a:spcPts val="0"/>
              </a:spcBef>
              <a:buNone/>
            </a:pPr>
            <a:r>
              <a:rPr lang="en"/>
              <a:t>Modify an existing OOP-style program: The (card)game of WAR.</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x="0" y="0"/>
          <a:ext cx="0" cy="0"/>
          <a:chOff x="0" y="0"/>
          <a:chExt cx="0" cy="0"/>
        </a:xfrm>
      </p:grpSpPr>
      <p:sp>
        <p:nvSpPr>
          <p:cNvPr id="284" name="Shape 284"/>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How many objects? How many classes?</a:t>
            </a:r>
          </a:p>
        </p:txBody>
      </p:sp>
      <p:pic>
        <p:nvPicPr>
          <p:cNvPr id="285" name="Shape 285"/>
          <p:cNvPicPr preferRelativeResize="0"/>
          <p:nvPr/>
        </p:nvPicPr>
        <p:blipFill>
          <a:blip r:embed="rId3">
            <a:alphaModFix/>
          </a:blip>
          <a:stretch>
            <a:fillRect/>
          </a:stretch>
        </p:blipFill>
        <p:spPr>
          <a:xfrm>
            <a:off x="279900" y="2006687"/>
            <a:ext cx="1656199" cy="1130124"/>
          </a:xfrm>
          <a:prstGeom prst="rect">
            <a:avLst/>
          </a:prstGeom>
          <a:noFill/>
          <a:ln>
            <a:noFill/>
          </a:ln>
        </p:spPr>
      </p:pic>
      <p:pic>
        <p:nvPicPr>
          <p:cNvPr id="286" name="Shape 286"/>
          <p:cNvPicPr preferRelativeResize="0"/>
          <p:nvPr/>
        </p:nvPicPr>
        <p:blipFill>
          <a:blip r:embed="rId4">
            <a:alphaModFix/>
          </a:blip>
          <a:stretch>
            <a:fillRect/>
          </a:stretch>
        </p:blipFill>
        <p:spPr>
          <a:xfrm>
            <a:off x="2111050" y="1858837"/>
            <a:ext cx="1726149" cy="1077449"/>
          </a:xfrm>
          <a:prstGeom prst="rect">
            <a:avLst/>
          </a:prstGeom>
          <a:noFill/>
          <a:ln>
            <a:noFill/>
          </a:ln>
        </p:spPr>
      </p:pic>
      <p:pic>
        <p:nvPicPr>
          <p:cNvPr id="287" name="Shape 287"/>
          <p:cNvPicPr preferRelativeResize="0"/>
          <p:nvPr/>
        </p:nvPicPr>
        <p:blipFill>
          <a:blip r:embed="rId5">
            <a:alphaModFix/>
          </a:blip>
          <a:stretch>
            <a:fillRect/>
          </a:stretch>
        </p:blipFill>
        <p:spPr>
          <a:xfrm>
            <a:off x="279900" y="3397575"/>
            <a:ext cx="1363625" cy="819024"/>
          </a:xfrm>
          <a:prstGeom prst="rect">
            <a:avLst/>
          </a:prstGeom>
          <a:noFill/>
          <a:ln>
            <a:noFill/>
          </a:ln>
        </p:spPr>
      </p:pic>
      <p:pic>
        <p:nvPicPr>
          <p:cNvPr id="288" name="Shape 288"/>
          <p:cNvPicPr preferRelativeResize="0"/>
          <p:nvPr/>
        </p:nvPicPr>
        <p:blipFill>
          <a:blip r:embed="rId6">
            <a:alphaModFix/>
          </a:blip>
          <a:stretch>
            <a:fillRect/>
          </a:stretch>
        </p:blipFill>
        <p:spPr>
          <a:xfrm>
            <a:off x="3034948" y="3288700"/>
            <a:ext cx="1287599" cy="1458225"/>
          </a:xfrm>
          <a:prstGeom prst="rect">
            <a:avLst/>
          </a:prstGeom>
          <a:noFill/>
          <a:ln>
            <a:noFill/>
          </a:ln>
        </p:spPr>
      </p:pic>
      <p:pic>
        <p:nvPicPr>
          <p:cNvPr id="289" name="Shape 289"/>
          <p:cNvPicPr preferRelativeResize="0"/>
          <p:nvPr/>
        </p:nvPicPr>
        <p:blipFill>
          <a:blip r:embed="rId7">
            <a:alphaModFix/>
          </a:blip>
          <a:stretch>
            <a:fillRect/>
          </a:stretch>
        </p:blipFill>
        <p:spPr>
          <a:xfrm>
            <a:off x="658758" y="4315100"/>
            <a:ext cx="898485" cy="767700"/>
          </a:xfrm>
          <a:prstGeom prst="rect">
            <a:avLst/>
          </a:prstGeom>
          <a:noFill/>
          <a:ln>
            <a:noFill/>
          </a:ln>
        </p:spPr>
      </p:pic>
      <p:pic>
        <p:nvPicPr>
          <p:cNvPr id="290" name="Shape 290"/>
          <p:cNvPicPr preferRelativeResize="0"/>
          <p:nvPr/>
        </p:nvPicPr>
        <p:blipFill>
          <a:blip r:embed="rId8">
            <a:alphaModFix/>
          </a:blip>
          <a:stretch>
            <a:fillRect/>
          </a:stretch>
        </p:blipFill>
        <p:spPr>
          <a:xfrm>
            <a:off x="7131000" y="2001099"/>
            <a:ext cx="1726149" cy="1295360"/>
          </a:xfrm>
          <a:prstGeom prst="rect">
            <a:avLst/>
          </a:prstGeom>
          <a:noFill/>
          <a:ln>
            <a:noFill/>
          </a:ln>
        </p:spPr>
      </p:pic>
      <p:pic>
        <p:nvPicPr>
          <p:cNvPr id="291" name="Shape 291"/>
          <p:cNvPicPr preferRelativeResize="0"/>
          <p:nvPr/>
        </p:nvPicPr>
        <p:blipFill>
          <a:blip r:embed="rId9">
            <a:alphaModFix/>
          </a:blip>
          <a:stretch>
            <a:fillRect/>
          </a:stretch>
        </p:blipFill>
        <p:spPr>
          <a:xfrm>
            <a:off x="5623424" y="2102211"/>
            <a:ext cx="1287600" cy="1186500"/>
          </a:xfrm>
          <a:prstGeom prst="rect">
            <a:avLst/>
          </a:prstGeom>
          <a:noFill/>
          <a:ln>
            <a:noFill/>
          </a:ln>
        </p:spPr>
      </p:pic>
      <p:pic>
        <p:nvPicPr>
          <p:cNvPr id="292" name="Shape 292"/>
          <p:cNvPicPr preferRelativeResize="0"/>
          <p:nvPr/>
        </p:nvPicPr>
        <p:blipFill>
          <a:blip r:embed="rId10">
            <a:alphaModFix/>
          </a:blip>
          <a:stretch>
            <a:fillRect/>
          </a:stretch>
        </p:blipFill>
        <p:spPr>
          <a:xfrm>
            <a:off x="7685772" y="4111408"/>
            <a:ext cx="1458224" cy="971391"/>
          </a:xfrm>
          <a:prstGeom prst="rect">
            <a:avLst/>
          </a:prstGeom>
          <a:noFill/>
          <a:ln>
            <a:noFill/>
          </a:ln>
        </p:spPr>
      </p:pic>
      <p:pic>
        <p:nvPicPr>
          <p:cNvPr id="293" name="Shape 293"/>
          <p:cNvPicPr preferRelativeResize="0"/>
          <p:nvPr/>
        </p:nvPicPr>
        <p:blipFill>
          <a:blip r:embed="rId11">
            <a:alphaModFix/>
          </a:blip>
          <a:stretch>
            <a:fillRect/>
          </a:stretch>
        </p:blipFill>
        <p:spPr>
          <a:xfrm>
            <a:off x="4116550" y="1858850"/>
            <a:ext cx="1227525" cy="1227525"/>
          </a:xfrm>
          <a:prstGeom prst="rect">
            <a:avLst/>
          </a:prstGeom>
          <a:noFill/>
          <a:ln>
            <a:noFill/>
          </a:ln>
        </p:spPr>
      </p:pic>
      <p:pic>
        <p:nvPicPr>
          <p:cNvPr id="294" name="Shape 294"/>
          <p:cNvPicPr preferRelativeResize="0"/>
          <p:nvPr/>
        </p:nvPicPr>
        <p:blipFill>
          <a:blip r:embed="rId12">
            <a:alphaModFix/>
          </a:blip>
          <a:stretch>
            <a:fillRect/>
          </a:stretch>
        </p:blipFill>
        <p:spPr>
          <a:xfrm>
            <a:off x="6040134" y="3590073"/>
            <a:ext cx="1458224" cy="1094301"/>
          </a:xfrm>
          <a:prstGeom prst="rect">
            <a:avLst/>
          </a:prstGeom>
          <a:noFill/>
          <a:ln>
            <a:noFill/>
          </a:ln>
        </p:spPr>
      </p:pic>
      <p:pic>
        <p:nvPicPr>
          <p:cNvPr id="295" name="Shape 295"/>
          <p:cNvPicPr preferRelativeResize="0"/>
          <p:nvPr/>
        </p:nvPicPr>
        <p:blipFill>
          <a:blip r:embed="rId13">
            <a:alphaModFix/>
          </a:blip>
          <a:stretch>
            <a:fillRect/>
          </a:stretch>
        </p:blipFill>
        <p:spPr>
          <a:xfrm>
            <a:off x="4489087" y="3590075"/>
            <a:ext cx="1363625" cy="1363625"/>
          </a:xfrm>
          <a:prstGeom prst="rect">
            <a:avLst/>
          </a:prstGeom>
          <a:noFill/>
          <a:ln>
            <a:noFill/>
          </a:ln>
        </p:spPr>
      </p:pic>
      <p:pic>
        <p:nvPicPr>
          <p:cNvPr id="296" name="Shape 296"/>
          <p:cNvPicPr preferRelativeResize="0"/>
          <p:nvPr/>
        </p:nvPicPr>
        <p:blipFill>
          <a:blip r:embed="rId14">
            <a:alphaModFix/>
          </a:blip>
          <a:stretch>
            <a:fillRect/>
          </a:stretch>
        </p:blipFill>
        <p:spPr>
          <a:xfrm>
            <a:off x="1862362" y="3876275"/>
            <a:ext cx="1077424" cy="1077424"/>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sp>
        <p:nvSpPr>
          <p:cNvPr id="301" name="Shape 301"/>
          <p:cNvSpPr txBox="1"/>
          <p:nvPr>
            <p:ph type="title"/>
          </p:nvPr>
        </p:nvSpPr>
        <p:spPr>
          <a:xfrm>
            <a:off x="98250" y="16350"/>
            <a:ext cx="8826599" cy="602700"/>
          </a:xfrm>
          <a:prstGeom prst="rect">
            <a:avLst/>
          </a:prstGeom>
        </p:spPr>
        <p:txBody>
          <a:bodyPr anchorCtr="0" anchor="ctr" bIns="91425" lIns="91425" rIns="91425" tIns="91425">
            <a:noAutofit/>
          </a:bodyPr>
          <a:lstStyle/>
          <a:p>
            <a:pPr lvl="0" rtl="0">
              <a:spcBef>
                <a:spcPts val="0"/>
              </a:spcBef>
              <a:buNone/>
            </a:pPr>
            <a:r>
              <a:rPr lang="en" sz="2400"/>
              <a:t>Inheritance  </a:t>
            </a:r>
          </a:p>
          <a:p>
            <a:pPr lvl="0">
              <a:spcBef>
                <a:spcPts val="0"/>
              </a:spcBef>
              <a:buNone/>
            </a:pPr>
            <a:r>
              <a:rPr lang="en"/>
              <a:t>The “is-a” relationship.   Banana </a:t>
            </a:r>
            <a:r>
              <a:rPr lang="en" u="sng"/>
              <a:t>is a</a:t>
            </a:r>
            <a:r>
              <a:rPr lang="en"/>
              <a:t> Fruit.</a:t>
            </a:r>
          </a:p>
        </p:txBody>
      </p:sp>
      <p:sp>
        <p:nvSpPr>
          <p:cNvPr id="302" name="Shape 302"/>
          <p:cNvSpPr txBox="1"/>
          <p:nvPr/>
        </p:nvSpPr>
        <p:spPr>
          <a:xfrm>
            <a:off x="98250" y="1644525"/>
            <a:ext cx="1492799" cy="361499"/>
          </a:xfrm>
          <a:prstGeom prst="rect">
            <a:avLst/>
          </a:prstGeom>
          <a:noFill/>
          <a:ln>
            <a:noFill/>
          </a:ln>
        </p:spPr>
        <p:txBody>
          <a:bodyPr anchorCtr="0" anchor="t" bIns="91425" lIns="91425" rIns="91425" tIns="91425">
            <a:noAutofit/>
          </a:bodyPr>
          <a:lstStyle/>
          <a:p>
            <a:pPr lvl="0">
              <a:spcBef>
                <a:spcPts val="0"/>
              </a:spcBef>
              <a:buNone/>
            </a:pPr>
            <a:r>
              <a:rPr lang="en">
                <a:solidFill>
                  <a:srgbClr val="666666"/>
                </a:solidFill>
              </a:rPr>
              <a:t>“Parent” class:</a:t>
            </a:r>
          </a:p>
        </p:txBody>
      </p:sp>
      <p:sp>
        <p:nvSpPr>
          <p:cNvPr id="303" name="Shape 303"/>
          <p:cNvSpPr txBox="1"/>
          <p:nvPr/>
        </p:nvSpPr>
        <p:spPr>
          <a:xfrm>
            <a:off x="98250" y="4120337"/>
            <a:ext cx="1492799" cy="361499"/>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rPr>
              <a:t>“Child” classes:</a:t>
            </a:r>
          </a:p>
        </p:txBody>
      </p:sp>
      <p:grpSp>
        <p:nvGrpSpPr>
          <p:cNvPr id="304" name="Shape 304"/>
          <p:cNvGrpSpPr/>
          <p:nvPr/>
        </p:nvGrpSpPr>
        <p:grpSpPr>
          <a:xfrm>
            <a:off x="4293625" y="937012"/>
            <a:ext cx="2233155" cy="1270036"/>
            <a:chOff x="168852" y="393854"/>
            <a:chExt cx="2623229" cy="753596"/>
          </a:xfrm>
        </p:grpSpPr>
        <p:sp>
          <p:nvSpPr>
            <p:cNvPr id="305" name="Shape 305"/>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Fruit</a:t>
              </a:r>
            </a:p>
          </p:txBody>
        </p:sp>
        <p:sp>
          <p:nvSpPr>
            <p:cNvPr id="306" name="Shape 306"/>
            <p:cNvSpPr/>
            <p:nvPr/>
          </p:nvSpPr>
          <p:spPr>
            <a:xfrm>
              <a:off x="168852" y="623050"/>
              <a:ext cx="2623200" cy="2145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weight : float</a:t>
              </a:r>
            </a:p>
          </p:txBody>
        </p:sp>
        <p:sp>
          <p:nvSpPr>
            <p:cNvPr id="307" name="Shape 307"/>
            <p:cNvSpPr/>
            <p:nvPr/>
          </p:nvSpPr>
          <p:spPr>
            <a:xfrm>
              <a:off x="168852" y="837551"/>
              <a:ext cx="2623200" cy="3098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grow()</a:t>
              </a:r>
            </a:p>
            <a:p>
              <a:pPr lvl="0" rtl="0" algn="l">
                <a:spcBef>
                  <a:spcPts val="0"/>
                </a:spcBef>
                <a:buNone/>
              </a:pPr>
              <a:r>
                <a:rPr lang="en" sz="1200"/>
                <a:t>eat()</a:t>
              </a:r>
            </a:p>
          </p:txBody>
        </p:sp>
      </p:grpSp>
      <p:grpSp>
        <p:nvGrpSpPr>
          <p:cNvPr id="308" name="Shape 308"/>
          <p:cNvGrpSpPr/>
          <p:nvPr/>
        </p:nvGrpSpPr>
        <p:grpSpPr>
          <a:xfrm>
            <a:off x="1864550" y="3802075"/>
            <a:ext cx="2233155" cy="1225281"/>
            <a:chOff x="168852" y="393854"/>
            <a:chExt cx="2623229" cy="727040"/>
          </a:xfrm>
        </p:grpSpPr>
        <p:sp>
          <p:nvSpPr>
            <p:cNvPr id="309" name="Shape 309"/>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Banana</a:t>
              </a:r>
            </a:p>
          </p:txBody>
        </p:sp>
        <p:sp>
          <p:nvSpPr>
            <p:cNvPr id="310" name="Shape 310"/>
            <p:cNvSpPr/>
            <p:nvPr/>
          </p:nvSpPr>
          <p:spPr>
            <a:xfrm>
              <a:off x="168852" y="623056"/>
              <a:ext cx="2623200" cy="173999"/>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t/>
              </a:r>
              <a:endParaRPr sz="1200"/>
            </a:p>
          </p:txBody>
        </p:sp>
        <p:sp>
          <p:nvSpPr>
            <p:cNvPr id="311" name="Shape 311"/>
            <p:cNvSpPr/>
            <p:nvPr/>
          </p:nvSpPr>
          <p:spPr>
            <a:xfrm>
              <a:off x="168852" y="797194"/>
              <a:ext cx="2623200" cy="323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peel(percentage : float)</a:t>
              </a:r>
            </a:p>
            <a:p>
              <a:pPr lvl="0" rtl="0">
                <a:spcBef>
                  <a:spcPts val="0"/>
                </a:spcBef>
                <a:buNone/>
              </a:pPr>
              <a:r>
                <a:t/>
              </a:r>
              <a:endParaRPr b="1" sz="1200"/>
            </a:p>
          </p:txBody>
        </p:sp>
      </p:grpSp>
      <p:grpSp>
        <p:nvGrpSpPr>
          <p:cNvPr id="312" name="Shape 312"/>
          <p:cNvGrpSpPr/>
          <p:nvPr/>
        </p:nvGrpSpPr>
        <p:grpSpPr>
          <a:xfrm>
            <a:off x="4328625" y="3802075"/>
            <a:ext cx="2233142" cy="1224778"/>
            <a:chOff x="168866" y="393854"/>
            <a:chExt cx="2623214" cy="726742"/>
          </a:xfrm>
        </p:grpSpPr>
        <p:sp>
          <p:nvSpPr>
            <p:cNvPr id="313" name="Shape 313"/>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Orange</a:t>
              </a:r>
            </a:p>
          </p:txBody>
        </p:sp>
        <p:sp>
          <p:nvSpPr>
            <p:cNvPr id="314" name="Shape 314"/>
            <p:cNvSpPr/>
            <p:nvPr/>
          </p:nvSpPr>
          <p:spPr>
            <a:xfrm>
              <a:off x="168866" y="623056"/>
              <a:ext cx="2623200" cy="173999"/>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t/>
              </a:r>
              <a:endParaRPr sz="1200"/>
            </a:p>
          </p:txBody>
        </p:sp>
        <p:sp>
          <p:nvSpPr>
            <p:cNvPr id="315" name="Shape 315"/>
            <p:cNvSpPr/>
            <p:nvPr/>
          </p:nvSpPr>
          <p:spPr>
            <a:xfrm>
              <a:off x="168866" y="797196"/>
              <a:ext cx="2623200" cy="3233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peel()</a:t>
              </a:r>
            </a:p>
            <a:p>
              <a:pPr lvl="0" rtl="0" algn="l">
                <a:spcBef>
                  <a:spcPts val="0"/>
                </a:spcBef>
                <a:buNone/>
              </a:pPr>
              <a:r>
                <a:t/>
              </a:r>
              <a:endParaRPr sz="1200"/>
            </a:p>
          </p:txBody>
        </p:sp>
      </p:grpSp>
      <p:grpSp>
        <p:nvGrpSpPr>
          <p:cNvPr id="316" name="Shape 316"/>
          <p:cNvGrpSpPr/>
          <p:nvPr/>
        </p:nvGrpSpPr>
        <p:grpSpPr>
          <a:xfrm>
            <a:off x="6792700" y="3802075"/>
            <a:ext cx="2233155" cy="1225280"/>
            <a:chOff x="168852" y="393854"/>
            <a:chExt cx="2623229" cy="727040"/>
          </a:xfrm>
        </p:grpSpPr>
        <p:sp>
          <p:nvSpPr>
            <p:cNvPr id="317" name="Shape 317"/>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Apple</a:t>
              </a:r>
            </a:p>
          </p:txBody>
        </p:sp>
        <p:sp>
          <p:nvSpPr>
            <p:cNvPr id="318" name="Shape 318"/>
            <p:cNvSpPr/>
            <p:nvPr/>
          </p:nvSpPr>
          <p:spPr>
            <a:xfrm>
              <a:off x="168852" y="623056"/>
              <a:ext cx="2623200" cy="173999"/>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t/>
              </a:r>
              <a:endParaRPr sz="1200"/>
            </a:p>
          </p:txBody>
        </p:sp>
        <p:sp>
          <p:nvSpPr>
            <p:cNvPr id="319" name="Shape 319"/>
            <p:cNvSpPr/>
            <p:nvPr/>
          </p:nvSpPr>
          <p:spPr>
            <a:xfrm>
              <a:off x="168852" y="797194"/>
              <a:ext cx="2623200" cy="323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t>wash()</a:t>
              </a:r>
            </a:p>
            <a:p>
              <a:pPr lvl="0" rtl="0">
                <a:spcBef>
                  <a:spcPts val="0"/>
                </a:spcBef>
                <a:buNone/>
              </a:pPr>
              <a:r>
                <a:t/>
              </a:r>
              <a:endParaRPr sz="1200"/>
            </a:p>
          </p:txBody>
        </p:sp>
      </p:grpSp>
      <p:cxnSp>
        <p:nvCxnSpPr>
          <p:cNvPr id="320" name="Shape 320"/>
          <p:cNvCxnSpPr>
            <a:stCxn id="317" idx="3"/>
            <a:endCxn id="307" idx="2"/>
          </p:cNvCxnSpPr>
          <p:nvPr/>
        </p:nvCxnSpPr>
        <p:spPr>
          <a:xfrm rot="10800000">
            <a:off x="5410290" y="2206975"/>
            <a:ext cx="2499000" cy="1595100"/>
          </a:xfrm>
          <a:prstGeom prst="straightConnector1">
            <a:avLst/>
          </a:prstGeom>
          <a:noFill/>
          <a:ln cap="flat" cmpd="sng" w="38100">
            <a:solidFill>
              <a:schemeClr val="dk2"/>
            </a:solidFill>
            <a:prstDash val="solid"/>
            <a:round/>
            <a:headEnd len="lg" w="lg" type="none"/>
            <a:tailEnd len="lg" w="lg" type="triangle"/>
          </a:ln>
        </p:spPr>
      </p:cxnSp>
      <p:cxnSp>
        <p:nvCxnSpPr>
          <p:cNvPr id="321" name="Shape 321"/>
          <p:cNvCxnSpPr>
            <a:stCxn id="313" idx="3"/>
            <a:endCxn id="307" idx="2"/>
          </p:cNvCxnSpPr>
          <p:nvPr/>
        </p:nvCxnSpPr>
        <p:spPr>
          <a:xfrm rot="10800000">
            <a:off x="5410102" y="2206975"/>
            <a:ext cx="35100" cy="1595100"/>
          </a:xfrm>
          <a:prstGeom prst="straightConnector1">
            <a:avLst/>
          </a:prstGeom>
          <a:noFill/>
          <a:ln cap="flat" cmpd="sng" w="38100">
            <a:solidFill>
              <a:schemeClr val="dk2"/>
            </a:solidFill>
            <a:prstDash val="solid"/>
            <a:round/>
            <a:headEnd len="lg" w="lg" type="none"/>
            <a:tailEnd len="lg" w="lg" type="triangle"/>
          </a:ln>
        </p:spPr>
      </p:cxnSp>
      <p:cxnSp>
        <p:nvCxnSpPr>
          <p:cNvPr id="322" name="Shape 322"/>
          <p:cNvCxnSpPr>
            <a:stCxn id="309" idx="3"/>
            <a:endCxn id="307" idx="2"/>
          </p:cNvCxnSpPr>
          <p:nvPr/>
        </p:nvCxnSpPr>
        <p:spPr>
          <a:xfrm flipH="1" rot="10800000">
            <a:off x="2981140" y="2206975"/>
            <a:ext cx="2429100" cy="1595100"/>
          </a:xfrm>
          <a:prstGeom prst="straightConnector1">
            <a:avLst/>
          </a:prstGeom>
          <a:noFill/>
          <a:ln cap="flat" cmpd="sng" w="38100">
            <a:solidFill>
              <a:schemeClr val="dk2"/>
            </a:solidFill>
            <a:prstDash val="solid"/>
            <a:round/>
            <a:headEnd len="lg" w="lg" type="none"/>
            <a:tailEnd len="lg" w="lg" type="triangle"/>
          </a:ln>
        </p:spPr>
      </p:cxnSp>
      <p:sp>
        <p:nvSpPr>
          <p:cNvPr id="323" name="Shape 323"/>
          <p:cNvSpPr txBox="1"/>
          <p:nvPr/>
        </p:nvSpPr>
        <p:spPr>
          <a:xfrm>
            <a:off x="7646375" y="800550"/>
            <a:ext cx="1379400" cy="1224900"/>
          </a:xfrm>
          <a:prstGeom prst="rect">
            <a:avLst/>
          </a:prstGeom>
          <a:noFill/>
          <a:ln>
            <a:noFill/>
          </a:ln>
        </p:spPr>
        <p:txBody>
          <a:bodyPr anchorCtr="0" anchor="t" bIns="91425" lIns="91425" rIns="91425" tIns="91425">
            <a:noAutofit/>
          </a:bodyPr>
          <a:lstStyle/>
          <a:p>
            <a:pPr lvl="0" algn="ctr">
              <a:spcBef>
                <a:spcPts val="0"/>
              </a:spcBef>
              <a:buNone/>
            </a:pPr>
            <a:r>
              <a:rPr lang="en">
                <a:solidFill>
                  <a:srgbClr val="666666"/>
                </a:solidFill>
              </a:rPr>
              <a:t>This is a silly example, we’ll see a serious example next.</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x="0" y="0"/>
          <a:ext cx="0" cy="0"/>
          <a:chOff x="0" y="0"/>
          <a:chExt cx="0" cy="0"/>
        </a:xfrm>
      </p:grpSpPr>
      <p:sp>
        <p:nvSpPr>
          <p:cNvPr id="328" name="Shape 328"/>
          <p:cNvSpPr txBox="1"/>
          <p:nvPr>
            <p:ph type="title"/>
          </p:nvPr>
        </p:nvSpPr>
        <p:spPr>
          <a:xfrm>
            <a:off x="98250" y="16350"/>
            <a:ext cx="8826599" cy="602700"/>
          </a:xfrm>
          <a:prstGeom prst="rect">
            <a:avLst/>
          </a:prstGeom>
        </p:spPr>
        <p:txBody>
          <a:bodyPr anchorCtr="0" anchor="ctr" bIns="91425" lIns="91425" rIns="91425" tIns="91425">
            <a:noAutofit/>
          </a:bodyPr>
          <a:lstStyle/>
          <a:p>
            <a:pPr lvl="0" rtl="0">
              <a:spcBef>
                <a:spcPts val="0"/>
              </a:spcBef>
              <a:buNone/>
            </a:pPr>
            <a:r>
              <a:rPr lang="en" sz="2400"/>
              <a:t>Polymorphism</a:t>
            </a:r>
          </a:p>
        </p:txBody>
      </p:sp>
      <p:sp>
        <p:nvSpPr>
          <p:cNvPr id="329" name="Shape 329"/>
          <p:cNvSpPr txBox="1"/>
          <p:nvPr/>
        </p:nvSpPr>
        <p:spPr>
          <a:xfrm>
            <a:off x="98250" y="1644525"/>
            <a:ext cx="1492799" cy="361499"/>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rPr>
              <a:t>“Parent” class:</a:t>
            </a:r>
          </a:p>
        </p:txBody>
      </p:sp>
      <p:sp>
        <p:nvSpPr>
          <p:cNvPr id="330" name="Shape 330"/>
          <p:cNvSpPr txBox="1"/>
          <p:nvPr/>
        </p:nvSpPr>
        <p:spPr>
          <a:xfrm>
            <a:off x="98250" y="4120337"/>
            <a:ext cx="1492799" cy="361499"/>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rPr>
              <a:t>“Child” classes:</a:t>
            </a:r>
          </a:p>
        </p:txBody>
      </p:sp>
      <p:grpSp>
        <p:nvGrpSpPr>
          <p:cNvPr id="331" name="Shape 331"/>
          <p:cNvGrpSpPr/>
          <p:nvPr/>
        </p:nvGrpSpPr>
        <p:grpSpPr>
          <a:xfrm>
            <a:off x="4293625" y="937012"/>
            <a:ext cx="2233155" cy="1270036"/>
            <a:chOff x="168852" y="393854"/>
            <a:chExt cx="2623229" cy="753596"/>
          </a:xfrm>
        </p:grpSpPr>
        <p:sp>
          <p:nvSpPr>
            <p:cNvPr id="332" name="Shape 332"/>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Fruit</a:t>
              </a:r>
            </a:p>
          </p:txBody>
        </p:sp>
        <p:sp>
          <p:nvSpPr>
            <p:cNvPr id="333" name="Shape 333"/>
            <p:cNvSpPr/>
            <p:nvPr/>
          </p:nvSpPr>
          <p:spPr>
            <a:xfrm>
              <a:off x="168852" y="623050"/>
              <a:ext cx="2623200" cy="2145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weight : float</a:t>
              </a:r>
            </a:p>
          </p:txBody>
        </p:sp>
        <p:sp>
          <p:nvSpPr>
            <p:cNvPr id="334" name="Shape 334"/>
            <p:cNvSpPr/>
            <p:nvPr/>
          </p:nvSpPr>
          <p:spPr>
            <a:xfrm>
              <a:off x="168852" y="837551"/>
              <a:ext cx="2623200" cy="3098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grow()</a:t>
              </a:r>
            </a:p>
            <a:p>
              <a:pPr lvl="0" rtl="0" algn="l">
                <a:spcBef>
                  <a:spcPts val="0"/>
                </a:spcBef>
                <a:buNone/>
              </a:pPr>
              <a:r>
                <a:rPr lang="en" sz="1200"/>
                <a:t>eat()</a:t>
              </a:r>
            </a:p>
          </p:txBody>
        </p:sp>
      </p:grpSp>
      <p:grpSp>
        <p:nvGrpSpPr>
          <p:cNvPr id="335" name="Shape 335"/>
          <p:cNvGrpSpPr/>
          <p:nvPr/>
        </p:nvGrpSpPr>
        <p:grpSpPr>
          <a:xfrm>
            <a:off x="1864550" y="3802075"/>
            <a:ext cx="2233155" cy="1225281"/>
            <a:chOff x="168852" y="393854"/>
            <a:chExt cx="2623229" cy="727040"/>
          </a:xfrm>
        </p:grpSpPr>
        <p:sp>
          <p:nvSpPr>
            <p:cNvPr id="336" name="Shape 336"/>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Banana</a:t>
              </a:r>
            </a:p>
          </p:txBody>
        </p:sp>
        <p:sp>
          <p:nvSpPr>
            <p:cNvPr id="337" name="Shape 337"/>
            <p:cNvSpPr/>
            <p:nvPr/>
          </p:nvSpPr>
          <p:spPr>
            <a:xfrm>
              <a:off x="168852" y="623056"/>
              <a:ext cx="2623200" cy="173999"/>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t/>
              </a:r>
              <a:endParaRPr sz="1200"/>
            </a:p>
          </p:txBody>
        </p:sp>
        <p:sp>
          <p:nvSpPr>
            <p:cNvPr id="338" name="Shape 338"/>
            <p:cNvSpPr/>
            <p:nvPr/>
          </p:nvSpPr>
          <p:spPr>
            <a:xfrm>
              <a:off x="168852" y="797194"/>
              <a:ext cx="2623200" cy="323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peel(percentage : float)</a:t>
              </a:r>
            </a:p>
            <a:p>
              <a:pPr lvl="0" rtl="0" algn="l">
                <a:spcBef>
                  <a:spcPts val="0"/>
                </a:spcBef>
                <a:buNone/>
              </a:pPr>
              <a:r>
                <a:rPr b="1" lang="en" sz="1200"/>
                <a:t>eat()</a:t>
              </a:r>
            </a:p>
          </p:txBody>
        </p:sp>
      </p:grpSp>
      <p:grpSp>
        <p:nvGrpSpPr>
          <p:cNvPr id="339" name="Shape 339"/>
          <p:cNvGrpSpPr/>
          <p:nvPr/>
        </p:nvGrpSpPr>
        <p:grpSpPr>
          <a:xfrm>
            <a:off x="4328625" y="3802075"/>
            <a:ext cx="2233142" cy="1224778"/>
            <a:chOff x="168866" y="393854"/>
            <a:chExt cx="2623214" cy="726742"/>
          </a:xfrm>
        </p:grpSpPr>
        <p:sp>
          <p:nvSpPr>
            <p:cNvPr id="340" name="Shape 340"/>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Orange</a:t>
              </a:r>
            </a:p>
          </p:txBody>
        </p:sp>
        <p:sp>
          <p:nvSpPr>
            <p:cNvPr id="341" name="Shape 341"/>
            <p:cNvSpPr/>
            <p:nvPr/>
          </p:nvSpPr>
          <p:spPr>
            <a:xfrm>
              <a:off x="168866" y="623056"/>
              <a:ext cx="2623200" cy="173999"/>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t/>
              </a:r>
              <a:endParaRPr sz="1200"/>
            </a:p>
          </p:txBody>
        </p:sp>
        <p:sp>
          <p:nvSpPr>
            <p:cNvPr id="342" name="Shape 342"/>
            <p:cNvSpPr/>
            <p:nvPr/>
          </p:nvSpPr>
          <p:spPr>
            <a:xfrm>
              <a:off x="168866" y="797196"/>
              <a:ext cx="2623200" cy="3233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peel()</a:t>
              </a:r>
            </a:p>
            <a:p>
              <a:pPr lvl="0" rtl="0" algn="l">
                <a:spcBef>
                  <a:spcPts val="0"/>
                </a:spcBef>
                <a:buNone/>
              </a:pPr>
              <a:r>
                <a:rPr b="1" lang="en" sz="1200"/>
                <a:t>eat()</a:t>
              </a:r>
            </a:p>
          </p:txBody>
        </p:sp>
      </p:grpSp>
      <p:grpSp>
        <p:nvGrpSpPr>
          <p:cNvPr id="343" name="Shape 343"/>
          <p:cNvGrpSpPr/>
          <p:nvPr/>
        </p:nvGrpSpPr>
        <p:grpSpPr>
          <a:xfrm>
            <a:off x="6792700" y="3802075"/>
            <a:ext cx="2233155" cy="1225280"/>
            <a:chOff x="168852" y="393854"/>
            <a:chExt cx="2623229" cy="727040"/>
          </a:xfrm>
        </p:grpSpPr>
        <p:sp>
          <p:nvSpPr>
            <p:cNvPr id="344" name="Shape 344"/>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Apple</a:t>
              </a:r>
            </a:p>
          </p:txBody>
        </p:sp>
        <p:sp>
          <p:nvSpPr>
            <p:cNvPr id="345" name="Shape 345"/>
            <p:cNvSpPr/>
            <p:nvPr/>
          </p:nvSpPr>
          <p:spPr>
            <a:xfrm>
              <a:off x="168852" y="623056"/>
              <a:ext cx="2623200" cy="173999"/>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t/>
              </a:r>
              <a:endParaRPr sz="1200"/>
            </a:p>
          </p:txBody>
        </p:sp>
        <p:sp>
          <p:nvSpPr>
            <p:cNvPr id="346" name="Shape 346"/>
            <p:cNvSpPr/>
            <p:nvPr/>
          </p:nvSpPr>
          <p:spPr>
            <a:xfrm>
              <a:off x="168852" y="797194"/>
              <a:ext cx="2623200" cy="323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t>wash()</a:t>
              </a:r>
            </a:p>
            <a:p>
              <a:pPr lvl="0" rtl="0">
                <a:spcBef>
                  <a:spcPts val="0"/>
                </a:spcBef>
                <a:buNone/>
              </a:pPr>
              <a:r>
                <a:rPr b="1" lang="en" sz="1200"/>
                <a:t>eat()</a:t>
              </a:r>
            </a:p>
          </p:txBody>
        </p:sp>
      </p:grpSp>
      <p:cxnSp>
        <p:nvCxnSpPr>
          <p:cNvPr id="347" name="Shape 347"/>
          <p:cNvCxnSpPr>
            <a:stCxn id="344" idx="3"/>
            <a:endCxn id="334" idx="2"/>
          </p:cNvCxnSpPr>
          <p:nvPr/>
        </p:nvCxnSpPr>
        <p:spPr>
          <a:xfrm rot="10800000">
            <a:off x="5410290" y="2206975"/>
            <a:ext cx="2499000" cy="1595100"/>
          </a:xfrm>
          <a:prstGeom prst="straightConnector1">
            <a:avLst/>
          </a:prstGeom>
          <a:noFill/>
          <a:ln cap="flat" cmpd="sng" w="38100">
            <a:solidFill>
              <a:schemeClr val="dk2"/>
            </a:solidFill>
            <a:prstDash val="solid"/>
            <a:round/>
            <a:headEnd len="lg" w="lg" type="none"/>
            <a:tailEnd len="lg" w="lg" type="triangle"/>
          </a:ln>
        </p:spPr>
      </p:cxnSp>
      <p:cxnSp>
        <p:nvCxnSpPr>
          <p:cNvPr id="348" name="Shape 348"/>
          <p:cNvCxnSpPr>
            <a:stCxn id="340" idx="3"/>
            <a:endCxn id="334" idx="2"/>
          </p:cNvCxnSpPr>
          <p:nvPr/>
        </p:nvCxnSpPr>
        <p:spPr>
          <a:xfrm rot="10800000">
            <a:off x="5410102" y="2206975"/>
            <a:ext cx="35100" cy="1595100"/>
          </a:xfrm>
          <a:prstGeom prst="straightConnector1">
            <a:avLst/>
          </a:prstGeom>
          <a:noFill/>
          <a:ln cap="flat" cmpd="sng" w="38100">
            <a:solidFill>
              <a:schemeClr val="dk2"/>
            </a:solidFill>
            <a:prstDash val="solid"/>
            <a:round/>
            <a:headEnd len="lg" w="lg" type="none"/>
            <a:tailEnd len="lg" w="lg" type="triangle"/>
          </a:ln>
        </p:spPr>
      </p:cxnSp>
      <p:cxnSp>
        <p:nvCxnSpPr>
          <p:cNvPr id="349" name="Shape 349"/>
          <p:cNvCxnSpPr>
            <a:stCxn id="336" idx="3"/>
            <a:endCxn id="334" idx="2"/>
          </p:cNvCxnSpPr>
          <p:nvPr/>
        </p:nvCxnSpPr>
        <p:spPr>
          <a:xfrm flipH="1" rot="10800000">
            <a:off x="2981140" y="2206975"/>
            <a:ext cx="2429100" cy="159510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txBox="1"/>
          <p:nvPr>
            <p:ph type="title"/>
          </p:nvPr>
        </p:nvSpPr>
        <p:spPr>
          <a:xfrm>
            <a:off x="460950" y="1143950"/>
            <a:ext cx="8222100" cy="1398599"/>
          </a:xfrm>
          <a:prstGeom prst="rect">
            <a:avLst/>
          </a:prstGeom>
        </p:spPr>
        <p:txBody>
          <a:bodyPr anchorCtr="0" anchor="ctr" bIns="91425" lIns="91425" rIns="91425" tIns="91425">
            <a:noAutofit/>
          </a:bodyPr>
          <a:lstStyle/>
          <a:p>
            <a:pPr lvl="0" rtl="0">
              <a:spcBef>
                <a:spcPts val="0"/>
              </a:spcBef>
              <a:buNone/>
            </a:pPr>
            <a:r>
              <a:rPr lang="en"/>
              <a:t>Inheritance/Polymorphism</a:t>
            </a:r>
          </a:p>
          <a:p>
            <a:pPr lvl="0">
              <a:spcBef>
                <a:spcPts val="0"/>
              </a:spcBef>
              <a:buNone/>
            </a:pPr>
            <a:r>
              <a:rPr lang="en"/>
              <a:t>in Python</a:t>
            </a:r>
          </a:p>
        </p:txBody>
      </p:sp>
      <p:sp>
        <p:nvSpPr>
          <p:cNvPr id="355" name="Shape 355"/>
          <p:cNvSpPr txBox="1"/>
          <p:nvPr>
            <p:ph type="title"/>
          </p:nvPr>
        </p:nvSpPr>
        <p:spPr>
          <a:xfrm>
            <a:off x="460950" y="2695950"/>
            <a:ext cx="8222100" cy="1012799"/>
          </a:xfrm>
          <a:prstGeom prst="rect">
            <a:avLst/>
          </a:prstGeom>
        </p:spPr>
        <p:txBody>
          <a:bodyPr anchorCtr="0" anchor="ctr" bIns="91425" lIns="91425" rIns="91425" tIns="91425">
            <a:noAutofit/>
          </a:bodyPr>
          <a:lstStyle/>
          <a:p>
            <a:pPr lvl="0" rtl="0">
              <a:spcBef>
                <a:spcPts val="0"/>
              </a:spcBef>
              <a:buNone/>
            </a:pPr>
            <a:r>
              <a:rPr lang="en" sz="2400"/>
              <a:t>Fruit / Banana / Orange / Apple</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 name="Shape 359"/>
        <p:cNvGrpSpPr/>
        <p:nvPr/>
      </p:nvGrpSpPr>
      <p:grpSpPr>
        <a:xfrm>
          <a:off x="0" y="0"/>
          <a:ext cx="0" cy="0"/>
          <a:chOff x="0" y="0"/>
          <a:chExt cx="0" cy="0"/>
        </a:xfrm>
      </p:grpSpPr>
      <p:sp>
        <p:nvSpPr>
          <p:cNvPr id="360" name="Shape 360"/>
          <p:cNvSpPr txBox="1"/>
          <p:nvPr>
            <p:ph type="title"/>
          </p:nvPr>
        </p:nvSpPr>
        <p:spPr>
          <a:xfrm>
            <a:off x="98250" y="16350"/>
            <a:ext cx="8826599" cy="602700"/>
          </a:xfrm>
          <a:prstGeom prst="rect">
            <a:avLst/>
          </a:prstGeom>
        </p:spPr>
        <p:txBody>
          <a:bodyPr anchorCtr="0" anchor="ctr" bIns="91425" lIns="91425" rIns="91425" tIns="91425">
            <a:noAutofit/>
          </a:bodyPr>
          <a:lstStyle/>
          <a:p>
            <a:pPr lvl="0" rtl="0">
              <a:spcBef>
                <a:spcPts val="0"/>
              </a:spcBef>
              <a:buNone/>
            </a:pPr>
            <a:r>
              <a:rPr lang="en" sz="2400"/>
              <a:t>Polymorphism in sci-kit learn</a:t>
            </a:r>
          </a:p>
        </p:txBody>
      </p:sp>
      <p:grpSp>
        <p:nvGrpSpPr>
          <p:cNvPr id="361" name="Shape 361"/>
          <p:cNvGrpSpPr/>
          <p:nvPr/>
        </p:nvGrpSpPr>
        <p:grpSpPr>
          <a:xfrm>
            <a:off x="172854" y="3230878"/>
            <a:ext cx="3049768" cy="1486939"/>
            <a:chOff x="168850" y="393854"/>
            <a:chExt cx="2623231" cy="882299"/>
          </a:xfrm>
        </p:grpSpPr>
        <p:sp>
          <p:nvSpPr>
            <p:cNvPr id="362" name="Shape 362"/>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sklearn.linear_model.</a:t>
              </a:r>
              <a:r>
                <a:rPr b="1" lang="en" sz="1200"/>
                <a:t>LinearRegression</a:t>
              </a:r>
            </a:p>
          </p:txBody>
        </p:sp>
        <p:sp>
          <p:nvSpPr>
            <p:cNvPr id="363" name="Shape 363"/>
            <p:cNvSpPr/>
            <p:nvPr/>
          </p:nvSpPr>
          <p:spPr>
            <a:xfrm>
              <a:off x="168850" y="623052"/>
              <a:ext cx="2623200" cy="1971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a:t>
              </a:r>
            </a:p>
          </p:txBody>
        </p:sp>
        <p:sp>
          <p:nvSpPr>
            <p:cNvPr id="364" name="Shape 364"/>
            <p:cNvSpPr/>
            <p:nvPr/>
          </p:nvSpPr>
          <p:spPr>
            <a:xfrm>
              <a:off x="168850" y="820154"/>
              <a:ext cx="2623200" cy="4559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fit(X, y)</a:t>
              </a:r>
            </a:p>
            <a:p>
              <a:pPr lvl="0" rtl="0" algn="l">
                <a:spcBef>
                  <a:spcPts val="0"/>
                </a:spcBef>
                <a:buNone/>
              </a:pPr>
              <a:r>
                <a:rPr lang="en" sz="1200"/>
                <a:t>predict(X)</a:t>
              </a:r>
            </a:p>
            <a:p>
              <a:pPr lvl="0" rtl="0" algn="l">
                <a:spcBef>
                  <a:spcPts val="0"/>
                </a:spcBef>
                <a:buNone/>
              </a:pPr>
              <a:r>
                <a:rPr lang="en" sz="1200"/>
                <a:t>score(X, y)</a:t>
              </a:r>
            </a:p>
          </p:txBody>
        </p:sp>
      </p:grpSp>
      <p:grpSp>
        <p:nvGrpSpPr>
          <p:cNvPr id="365" name="Shape 365"/>
          <p:cNvGrpSpPr/>
          <p:nvPr/>
        </p:nvGrpSpPr>
        <p:grpSpPr>
          <a:xfrm>
            <a:off x="3260518" y="992298"/>
            <a:ext cx="2622968" cy="1486939"/>
            <a:chOff x="168850" y="393854"/>
            <a:chExt cx="2623231" cy="882299"/>
          </a:xfrm>
        </p:grpSpPr>
        <p:sp>
          <p:nvSpPr>
            <p:cNvPr id="366" name="Shape 366"/>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sklearn.base.</a:t>
              </a:r>
              <a:r>
                <a:rPr b="1" lang="en" sz="1200"/>
                <a:t>ClassifierMixin</a:t>
              </a:r>
            </a:p>
          </p:txBody>
        </p:sp>
        <p:sp>
          <p:nvSpPr>
            <p:cNvPr id="367" name="Shape 367"/>
            <p:cNvSpPr/>
            <p:nvPr/>
          </p:nvSpPr>
          <p:spPr>
            <a:xfrm>
              <a:off x="168850" y="623052"/>
              <a:ext cx="2623200" cy="1971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a:t>
              </a:r>
            </a:p>
          </p:txBody>
        </p:sp>
        <p:sp>
          <p:nvSpPr>
            <p:cNvPr id="368" name="Shape 368"/>
            <p:cNvSpPr/>
            <p:nvPr/>
          </p:nvSpPr>
          <p:spPr>
            <a:xfrm>
              <a:off x="168850" y="820154"/>
              <a:ext cx="2623200" cy="4559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fit(X, y)</a:t>
              </a:r>
            </a:p>
            <a:p>
              <a:pPr lvl="0" rtl="0" algn="l">
                <a:spcBef>
                  <a:spcPts val="0"/>
                </a:spcBef>
                <a:buNone/>
              </a:pPr>
              <a:r>
                <a:rPr lang="en" sz="1200"/>
                <a:t>predict(X)</a:t>
              </a:r>
            </a:p>
            <a:p>
              <a:pPr lvl="0" rtl="0" algn="l">
                <a:spcBef>
                  <a:spcPts val="0"/>
                </a:spcBef>
                <a:buNone/>
              </a:pPr>
              <a:r>
                <a:rPr lang="en" sz="1200"/>
                <a:t>score(X, y)</a:t>
              </a:r>
            </a:p>
          </p:txBody>
        </p:sp>
      </p:grpSp>
      <p:grpSp>
        <p:nvGrpSpPr>
          <p:cNvPr id="369" name="Shape 369"/>
          <p:cNvGrpSpPr/>
          <p:nvPr/>
        </p:nvGrpSpPr>
        <p:grpSpPr>
          <a:xfrm>
            <a:off x="3583002" y="3230874"/>
            <a:ext cx="3201653" cy="1486939"/>
            <a:chOff x="168850" y="393854"/>
            <a:chExt cx="2623231" cy="882299"/>
          </a:xfrm>
        </p:grpSpPr>
        <p:sp>
          <p:nvSpPr>
            <p:cNvPr id="370" name="Shape 370"/>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sklearn.linear_model.</a:t>
              </a:r>
              <a:r>
                <a:rPr b="1" lang="en" sz="1200"/>
                <a:t>LogisticRegression</a:t>
              </a:r>
            </a:p>
          </p:txBody>
        </p:sp>
        <p:sp>
          <p:nvSpPr>
            <p:cNvPr id="371" name="Shape 371"/>
            <p:cNvSpPr/>
            <p:nvPr/>
          </p:nvSpPr>
          <p:spPr>
            <a:xfrm>
              <a:off x="168850" y="623052"/>
              <a:ext cx="2623200" cy="1971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a:t>
              </a:r>
            </a:p>
          </p:txBody>
        </p:sp>
        <p:sp>
          <p:nvSpPr>
            <p:cNvPr id="372" name="Shape 372"/>
            <p:cNvSpPr/>
            <p:nvPr/>
          </p:nvSpPr>
          <p:spPr>
            <a:xfrm>
              <a:off x="168850" y="820154"/>
              <a:ext cx="2623200" cy="4559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fit(X, y)</a:t>
              </a:r>
            </a:p>
            <a:p>
              <a:pPr lvl="0" rtl="0" algn="l">
                <a:spcBef>
                  <a:spcPts val="0"/>
                </a:spcBef>
                <a:buNone/>
              </a:pPr>
              <a:r>
                <a:rPr lang="en" sz="1200"/>
                <a:t>predict(X)</a:t>
              </a:r>
            </a:p>
            <a:p>
              <a:pPr lvl="0" rtl="0" algn="l">
                <a:spcBef>
                  <a:spcPts val="0"/>
                </a:spcBef>
                <a:buNone/>
              </a:pPr>
              <a:r>
                <a:rPr lang="en" sz="1200"/>
                <a:t>score(X, y)</a:t>
              </a:r>
            </a:p>
          </p:txBody>
        </p:sp>
      </p:grpSp>
      <p:grpSp>
        <p:nvGrpSpPr>
          <p:cNvPr id="373" name="Shape 373"/>
          <p:cNvGrpSpPr/>
          <p:nvPr/>
        </p:nvGrpSpPr>
        <p:grpSpPr>
          <a:xfrm>
            <a:off x="7113768" y="3230883"/>
            <a:ext cx="1811078" cy="1486939"/>
            <a:chOff x="168850" y="393854"/>
            <a:chExt cx="2623231" cy="882299"/>
          </a:xfrm>
        </p:grpSpPr>
        <p:sp>
          <p:nvSpPr>
            <p:cNvPr id="374" name="Shape 374"/>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sklearn.svm.</a:t>
              </a:r>
              <a:r>
                <a:rPr b="1" lang="en" sz="1200"/>
                <a:t>SVC</a:t>
              </a:r>
            </a:p>
          </p:txBody>
        </p:sp>
        <p:sp>
          <p:nvSpPr>
            <p:cNvPr id="375" name="Shape 375"/>
            <p:cNvSpPr/>
            <p:nvPr/>
          </p:nvSpPr>
          <p:spPr>
            <a:xfrm>
              <a:off x="168850" y="623052"/>
              <a:ext cx="2623200" cy="1971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a:t>
              </a:r>
            </a:p>
          </p:txBody>
        </p:sp>
        <p:sp>
          <p:nvSpPr>
            <p:cNvPr id="376" name="Shape 376"/>
            <p:cNvSpPr/>
            <p:nvPr/>
          </p:nvSpPr>
          <p:spPr>
            <a:xfrm>
              <a:off x="168850" y="820154"/>
              <a:ext cx="2623200" cy="4559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fit(X, y)</a:t>
              </a:r>
            </a:p>
            <a:p>
              <a:pPr lvl="0" rtl="0" algn="l">
                <a:spcBef>
                  <a:spcPts val="0"/>
                </a:spcBef>
                <a:buNone/>
              </a:pPr>
              <a:r>
                <a:rPr lang="en" sz="1200"/>
                <a:t>predict(X)</a:t>
              </a:r>
            </a:p>
            <a:p>
              <a:pPr lvl="0" rtl="0" algn="l">
                <a:spcBef>
                  <a:spcPts val="0"/>
                </a:spcBef>
                <a:buNone/>
              </a:pPr>
              <a:r>
                <a:rPr lang="en" sz="1200"/>
                <a:t>score(X, y)</a:t>
              </a:r>
            </a:p>
          </p:txBody>
        </p:sp>
      </p:grpSp>
      <p:cxnSp>
        <p:nvCxnSpPr>
          <p:cNvPr id="377" name="Shape 377"/>
          <p:cNvCxnSpPr>
            <a:stCxn id="362" idx="3"/>
            <a:endCxn id="368" idx="2"/>
          </p:cNvCxnSpPr>
          <p:nvPr/>
        </p:nvCxnSpPr>
        <p:spPr>
          <a:xfrm flipH="1" rot="10800000">
            <a:off x="1697756" y="2479378"/>
            <a:ext cx="2874300" cy="751500"/>
          </a:xfrm>
          <a:prstGeom prst="straightConnector1">
            <a:avLst/>
          </a:prstGeom>
          <a:noFill/>
          <a:ln cap="flat" cmpd="sng" w="38100">
            <a:solidFill>
              <a:schemeClr val="dk2"/>
            </a:solidFill>
            <a:prstDash val="solid"/>
            <a:round/>
            <a:headEnd len="lg" w="lg" type="none"/>
            <a:tailEnd len="lg" w="lg" type="triangle"/>
          </a:ln>
        </p:spPr>
      </p:cxnSp>
      <p:cxnSp>
        <p:nvCxnSpPr>
          <p:cNvPr id="378" name="Shape 378"/>
          <p:cNvCxnSpPr>
            <a:stCxn id="370" idx="3"/>
            <a:endCxn id="368" idx="2"/>
          </p:cNvCxnSpPr>
          <p:nvPr/>
        </p:nvCxnSpPr>
        <p:spPr>
          <a:xfrm rot="10800000">
            <a:off x="4571848" y="2479374"/>
            <a:ext cx="612000" cy="751500"/>
          </a:xfrm>
          <a:prstGeom prst="straightConnector1">
            <a:avLst/>
          </a:prstGeom>
          <a:noFill/>
          <a:ln cap="flat" cmpd="sng" w="38100">
            <a:solidFill>
              <a:schemeClr val="dk2"/>
            </a:solidFill>
            <a:prstDash val="solid"/>
            <a:round/>
            <a:headEnd len="lg" w="lg" type="none"/>
            <a:tailEnd len="lg" w="lg" type="triangle"/>
          </a:ln>
        </p:spPr>
      </p:cxnSp>
      <p:cxnSp>
        <p:nvCxnSpPr>
          <p:cNvPr id="379" name="Shape 379"/>
          <p:cNvCxnSpPr>
            <a:stCxn id="374" idx="3"/>
            <a:endCxn id="368" idx="2"/>
          </p:cNvCxnSpPr>
          <p:nvPr/>
        </p:nvCxnSpPr>
        <p:spPr>
          <a:xfrm rot="10800000">
            <a:off x="4572018" y="2479383"/>
            <a:ext cx="3447300" cy="75150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3" name="Shape 383"/>
        <p:cNvGrpSpPr/>
        <p:nvPr/>
      </p:nvGrpSpPr>
      <p:grpSpPr>
        <a:xfrm>
          <a:off x="0" y="0"/>
          <a:ext cx="0" cy="0"/>
          <a:chOff x="0" y="0"/>
          <a:chExt cx="0" cy="0"/>
        </a:xfrm>
      </p:grpSpPr>
      <p:sp>
        <p:nvSpPr>
          <p:cNvPr id="384" name="Shape 384"/>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Notes about Python convention</a:t>
            </a:r>
          </a:p>
        </p:txBody>
      </p:sp>
      <p:sp>
        <p:nvSpPr>
          <p:cNvPr id="385" name="Shape 385"/>
          <p:cNvSpPr txBox="1"/>
          <p:nvPr>
            <p:ph idx="1" type="body"/>
          </p:nvPr>
        </p:nvSpPr>
        <p:spPr>
          <a:xfrm>
            <a:off x="297975" y="1919075"/>
            <a:ext cx="8396100" cy="3056100"/>
          </a:xfrm>
          <a:prstGeom prst="rect">
            <a:avLst/>
          </a:prstGeom>
        </p:spPr>
        <p:txBody>
          <a:bodyPr anchorCtr="0" anchor="t" bIns="91425" lIns="91425" rIns="91425" tIns="91425">
            <a:noAutofit/>
          </a:bodyPr>
          <a:lstStyle/>
          <a:p>
            <a:pPr lvl="0" rtl="0">
              <a:spcBef>
                <a:spcPts val="0"/>
              </a:spcBef>
              <a:buNone/>
            </a:pPr>
            <a:r>
              <a:rPr lang="en"/>
              <a:t>Classes:</a:t>
            </a:r>
          </a:p>
          <a:p>
            <a:pPr indent="-228600" lvl="0" marL="457200" rtl="0">
              <a:spcBef>
                <a:spcPts val="0"/>
              </a:spcBef>
            </a:pPr>
            <a:r>
              <a:rPr lang="en"/>
              <a:t>Class names are nouns.</a:t>
            </a:r>
          </a:p>
          <a:p>
            <a:pPr indent="-228600" lvl="0" marL="457200" rtl="0">
              <a:spcBef>
                <a:spcPts val="0"/>
              </a:spcBef>
            </a:pPr>
            <a:r>
              <a:rPr lang="en"/>
              <a:t>Class names use </a:t>
            </a:r>
            <a:r>
              <a:rPr i="1" lang="en"/>
              <a:t>UpperCamelCase</a:t>
            </a:r>
            <a:r>
              <a:rPr lang="en"/>
              <a:t>.</a:t>
            </a:r>
          </a:p>
          <a:p>
            <a:pPr lvl="0" rtl="0">
              <a:spcBef>
                <a:spcPts val="0"/>
              </a:spcBef>
              <a:buNone/>
            </a:pPr>
            <a:r>
              <a:rPr lang="en"/>
              <a:t>Methods:</a:t>
            </a:r>
          </a:p>
          <a:p>
            <a:pPr indent="-228600" lvl="0" marL="457200" rtl="0">
              <a:spcBef>
                <a:spcPts val="0"/>
              </a:spcBef>
            </a:pPr>
            <a:r>
              <a:rPr lang="en"/>
              <a:t>Method names are (usually) verbs.</a:t>
            </a:r>
          </a:p>
          <a:p>
            <a:pPr indent="-228600" lvl="0" marL="457200" rtl="0">
              <a:spcBef>
                <a:spcPts val="0"/>
              </a:spcBef>
            </a:pPr>
            <a:r>
              <a:rPr lang="en"/>
              <a:t>Method names use </a:t>
            </a:r>
            <a:r>
              <a:rPr i="1" lang="en"/>
              <a:t>snake_case</a:t>
            </a:r>
            <a:r>
              <a:rPr lang="en"/>
              <a:t>.</a:t>
            </a:r>
          </a:p>
          <a:p>
            <a:pPr indent="-228600" lvl="0" marL="457200" rtl="0">
              <a:spcBef>
                <a:spcPts val="0"/>
              </a:spcBef>
            </a:pPr>
            <a:r>
              <a:rPr lang="en"/>
              <a:t>Method names that begin with an underscore should be treated as “private”.</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9" name="Shape 389"/>
        <p:cNvGrpSpPr/>
        <p:nvPr/>
      </p:nvGrpSpPr>
      <p:grpSpPr>
        <a:xfrm>
          <a:off x="0" y="0"/>
          <a:ext cx="0" cy="0"/>
          <a:chOff x="0" y="0"/>
          <a:chExt cx="0" cy="0"/>
        </a:xfrm>
      </p:grpSpPr>
      <p:sp>
        <p:nvSpPr>
          <p:cNvPr id="390" name="Shape 390"/>
          <p:cNvSpPr txBox="1"/>
          <p:nvPr>
            <p:ph type="title"/>
          </p:nvPr>
        </p:nvSpPr>
        <p:spPr>
          <a:xfrm>
            <a:off x="460950" y="1143950"/>
            <a:ext cx="8222100" cy="1551900"/>
          </a:xfrm>
          <a:prstGeom prst="rect">
            <a:avLst/>
          </a:prstGeom>
        </p:spPr>
        <p:txBody>
          <a:bodyPr anchorCtr="0" anchor="ctr" bIns="91425" lIns="91425" rIns="91425" tIns="91425">
            <a:noAutofit/>
          </a:bodyPr>
          <a:lstStyle/>
          <a:p>
            <a:pPr lvl="0" rtl="0">
              <a:spcBef>
                <a:spcPts val="0"/>
              </a:spcBef>
              <a:buNone/>
            </a:pPr>
            <a:r>
              <a:rPr lang="en"/>
              <a:t>Testing code via mock objects</a:t>
            </a:r>
          </a:p>
          <a:p>
            <a:pPr lvl="0" rtl="0">
              <a:spcBef>
                <a:spcPts val="0"/>
              </a:spcBef>
              <a:buNone/>
            </a:pPr>
            <a:r>
              <a:rPr lang="en"/>
              <a:t>(in python)</a:t>
            </a:r>
          </a:p>
        </p:txBody>
      </p:sp>
      <p:sp>
        <p:nvSpPr>
          <p:cNvPr id="391" name="Shape 391"/>
          <p:cNvSpPr txBox="1"/>
          <p:nvPr>
            <p:ph type="title"/>
          </p:nvPr>
        </p:nvSpPr>
        <p:spPr>
          <a:xfrm>
            <a:off x="460950" y="2695950"/>
            <a:ext cx="8222100" cy="1012799"/>
          </a:xfrm>
          <a:prstGeom prst="rect">
            <a:avLst/>
          </a:prstGeom>
        </p:spPr>
        <p:txBody>
          <a:bodyPr anchorCtr="0" anchor="ctr" bIns="91425" lIns="91425" rIns="91425" tIns="91425">
            <a:noAutofit/>
          </a:bodyPr>
          <a:lstStyle/>
          <a:p>
            <a:pPr lvl="0" rtl="0">
              <a:spcBef>
                <a:spcPts val="0"/>
              </a:spcBef>
              <a:buNone/>
            </a:pPr>
            <a:r>
              <a:rPr lang="en" sz="2400"/>
              <a:t>Testing the Controller.</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471900" y="309575"/>
            <a:ext cx="8222100" cy="1197000"/>
          </a:xfrm>
          <a:prstGeom prst="rect">
            <a:avLst/>
          </a:prstGeom>
        </p:spPr>
        <p:txBody>
          <a:bodyPr anchorCtr="0" anchor="b" bIns="91425" lIns="91425" rIns="91425" tIns="91425">
            <a:noAutofit/>
          </a:bodyPr>
          <a:lstStyle/>
          <a:p>
            <a:pPr lvl="0">
              <a:spcBef>
                <a:spcPts val="0"/>
              </a:spcBef>
              <a:buNone/>
            </a:pPr>
            <a:r>
              <a:rPr lang="en"/>
              <a:t>OOP is a programming paradigm</a:t>
            </a:r>
          </a:p>
          <a:p>
            <a:pPr lvl="0">
              <a:spcBef>
                <a:spcPts val="0"/>
              </a:spcBef>
              <a:buNone/>
            </a:pPr>
            <a:br>
              <a:rPr lang="en" sz="1800">
                <a:solidFill>
                  <a:srgbClr val="DD7E6B"/>
                </a:solidFill>
              </a:rPr>
            </a:br>
            <a:r>
              <a:rPr lang="en" sz="1800">
                <a:solidFill>
                  <a:srgbClr val="FFFFFF"/>
                </a:solidFill>
              </a:rPr>
              <a:t>What is a “paradigm”?</a:t>
            </a:r>
          </a:p>
        </p:txBody>
      </p:sp>
      <p:sp>
        <p:nvSpPr>
          <p:cNvPr id="82" name="Shape 82"/>
          <p:cNvSpPr txBox="1"/>
          <p:nvPr>
            <p:ph idx="1" type="body"/>
          </p:nvPr>
        </p:nvSpPr>
        <p:spPr>
          <a:xfrm>
            <a:off x="471900" y="1798125"/>
            <a:ext cx="8222100" cy="2831100"/>
          </a:xfrm>
          <a:prstGeom prst="rect">
            <a:avLst/>
          </a:prstGeom>
        </p:spPr>
        <p:txBody>
          <a:bodyPr anchorCtr="0" anchor="t" bIns="91425" lIns="91425" rIns="91425" tIns="91425">
            <a:noAutofit/>
          </a:bodyPr>
          <a:lstStyle/>
          <a:p>
            <a:pPr lvl="0" rtl="0">
              <a:spcBef>
                <a:spcPts val="0"/>
              </a:spcBef>
              <a:buNone/>
            </a:pPr>
            <a:r>
              <a:rPr b="1" lang="en"/>
              <a:t>Paradigm:</a:t>
            </a:r>
            <a:r>
              <a:rPr lang="en"/>
              <a:t> a distinct set of concepts or thought patterns</a:t>
            </a:r>
          </a:p>
          <a:p>
            <a:pPr lvl="0" rtl="0">
              <a:spcBef>
                <a:spcPts val="0"/>
              </a:spcBef>
              <a:buNone/>
            </a:pPr>
            <a:r>
              <a:rPr lang="en"/>
              <a:t>Other programming paradigms:</a:t>
            </a:r>
          </a:p>
          <a:p>
            <a:pPr indent="-228600" lvl="0" marL="457200" rtl="0">
              <a:spcBef>
                <a:spcPts val="0"/>
              </a:spcBef>
            </a:pPr>
            <a:r>
              <a:rPr b="1" lang="en"/>
              <a:t>Functional:</a:t>
            </a:r>
            <a:r>
              <a:rPr lang="en"/>
              <a:t> no global state, deeply nested function calls</a:t>
            </a:r>
          </a:p>
          <a:p>
            <a:pPr indent="-228600" lvl="0" marL="457200" rtl="0">
              <a:spcBef>
                <a:spcPts val="0"/>
              </a:spcBef>
            </a:pPr>
            <a:r>
              <a:rPr b="1" lang="en"/>
              <a:t>Imperative:</a:t>
            </a:r>
            <a:r>
              <a:rPr lang="en"/>
              <a:t> explicit sequence of commands (often called sequential)</a:t>
            </a:r>
          </a:p>
          <a:p>
            <a:pPr indent="-228600" lvl="0" marL="457200" rtl="0">
              <a:spcBef>
                <a:spcPts val="0"/>
              </a:spcBef>
            </a:pPr>
            <a:r>
              <a:rPr b="1" lang="en"/>
              <a:t>Procedural:</a:t>
            </a:r>
            <a:r>
              <a:rPr lang="en"/>
              <a:t> like imperative, but also supports procedures (e.g., functions)</a:t>
            </a:r>
          </a:p>
          <a:p>
            <a:pPr indent="-228600" lvl="0" marL="457200" rtl="0">
              <a:spcBef>
                <a:spcPts val="0"/>
              </a:spcBef>
            </a:pPr>
            <a:r>
              <a:rPr b="1" lang="en"/>
              <a:t>Declarative:</a:t>
            </a:r>
            <a:r>
              <a:rPr lang="en"/>
              <a:t> declare the result you want, not how to obtain it (e.g. SQL)</a:t>
            </a:r>
          </a:p>
          <a:p>
            <a:pPr indent="-228600" lvl="0" marL="457200" rtl="0">
              <a:spcBef>
                <a:spcPts val="0"/>
              </a:spcBef>
            </a:pPr>
            <a:r>
              <a:rPr lang="en"/>
              <a:t>…</a:t>
            </a:r>
          </a:p>
          <a:p>
            <a:pPr lvl="0" rtl="0">
              <a:spcBef>
                <a:spcPts val="0"/>
              </a:spcBef>
              <a:buNone/>
            </a:pPr>
            <a:r>
              <a:rPr lang="en"/>
              <a:t>Most programming languages offer a mix of paradigms.</a:t>
            </a:r>
          </a:p>
        </p:txBody>
      </p:sp>
      <p:cxnSp>
        <p:nvCxnSpPr>
          <p:cNvPr id="83" name="Shape 83"/>
          <p:cNvCxnSpPr/>
          <p:nvPr/>
        </p:nvCxnSpPr>
        <p:spPr>
          <a:xfrm>
            <a:off x="583400" y="1452575"/>
            <a:ext cx="2190900" cy="0"/>
          </a:xfrm>
          <a:prstGeom prst="straightConnector1">
            <a:avLst/>
          </a:prstGeom>
          <a:noFill/>
          <a:ln cap="flat" cmpd="sng" w="38100">
            <a:solidFill>
              <a:srgbClr val="CC4125"/>
            </a:solidFill>
            <a:prstDash val="solid"/>
            <a:round/>
            <a:headEnd len="lg" w="lg" type="none"/>
            <a:tailEnd len="lg" w="lg" type="none"/>
          </a:ln>
        </p:spPr>
      </p:cxn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0" st="0"/>
                                            </p:txEl>
                                          </p:spTgt>
                                        </p:tgtEl>
                                        <p:attrNameLst>
                                          <p:attrName>style.visibility</p:attrName>
                                        </p:attrNameLst>
                                      </p:cBhvr>
                                      <p:to>
                                        <p:strVal val="visible"/>
                                      </p:to>
                                    </p:set>
                                    <p:animEffect filter="fade" transition="in">
                                      <p:cBhvr>
                                        <p:cTn dur="1000"/>
                                        <p:tgtEl>
                                          <p:spTgt spid="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1" st="1"/>
                                            </p:txEl>
                                          </p:spTgt>
                                        </p:tgtEl>
                                        <p:attrNameLst>
                                          <p:attrName>style.visibility</p:attrName>
                                        </p:attrNameLst>
                                      </p:cBhvr>
                                      <p:to>
                                        <p:strVal val="visible"/>
                                      </p:to>
                                    </p:set>
                                    <p:animEffect filter="fade" transition="in">
                                      <p:cBhvr>
                                        <p:cTn dur="1000"/>
                                        <p:tgtEl>
                                          <p:spTgt spid="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2" st="2"/>
                                            </p:txEl>
                                          </p:spTgt>
                                        </p:tgtEl>
                                        <p:attrNameLst>
                                          <p:attrName>style.visibility</p:attrName>
                                        </p:attrNameLst>
                                      </p:cBhvr>
                                      <p:to>
                                        <p:strVal val="visible"/>
                                      </p:to>
                                    </p:set>
                                    <p:animEffect filter="fade" transition="in">
                                      <p:cBhvr>
                                        <p:cTn dur="1000"/>
                                        <p:tgtEl>
                                          <p:spTgt spid="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3" st="3"/>
                                            </p:txEl>
                                          </p:spTgt>
                                        </p:tgtEl>
                                        <p:attrNameLst>
                                          <p:attrName>style.visibility</p:attrName>
                                        </p:attrNameLst>
                                      </p:cBhvr>
                                      <p:to>
                                        <p:strVal val="visible"/>
                                      </p:to>
                                    </p:set>
                                    <p:animEffect filter="fade" transition="in">
                                      <p:cBhvr>
                                        <p:cTn dur="1000"/>
                                        <p:tgtEl>
                                          <p:spTgt spid="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4" st="4"/>
                                            </p:txEl>
                                          </p:spTgt>
                                        </p:tgtEl>
                                        <p:attrNameLst>
                                          <p:attrName>style.visibility</p:attrName>
                                        </p:attrNameLst>
                                      </p:cBhvr>
                                      <p:to>
                                        <p:strVal val="visible"/>
                                      </p:to>
                                    </p:set>
                                    <p:animEffect filter="fade" transition="in">
                                      <p:cBhvr>
                                        <p:cTn dur="1000"/>
                                        <p:tgtEl>
                                          <p:spTgt spid="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5" st="5"/>
                                            </p:txEl>
                                          </p:spTgt>
                                        </p:tgtEl>
                                        <p:attrNameLst>
                                          <p:attrName>style.visibility</p:attrName>
                                        </p:attrNameLst>
                                      </p:cBhvr>
                                      <p:to>
                                        <p:strVal val="visible"/>
                                      </p:to>
                                    </p:set>
                                    <p:animEffect filter="fade" transition="in">
                                      <p:cBhvr>
                                        <p:cTn dur="1000"/>
                                        <p:tgtEl>
                                          <p:spTgt spid="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6" st="6"/>
                                            </p:txEl>
                                          </p:spTgt>
                                        </p:tgtEl>
                                        <p:attrNameLst>
                                          <p:attrName>style.visibility</p:attrName>
                                        </p:attrNameLst>
                                      </p:cBhvr>
                                      <p:to>
                                        <p:strVal val="visible"/>
                                      </p:to>
                                    </p:set>
                                    <p:animEffect filter="fade" transition="in">
                                      <p:cBhvr>
                                        <p:cTn dur="1000"/>
                                        <p:tgtEl>
                                          <p:spTgt spid="8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7" st="7"/>
                                            </p:txEl>
                                          </p:spTgt>
                                        </p:tgtEl>
                                        <p:attrNameLst>
                                          <p:attrName>style.visibility</p:attrName>
                                        </p:attrNameLst>
                                      </p:cBhvr>
                                      <p:to>
                                        <p:strVal val="visible"/>
                                      </p:to>
                                    </p:set>
                                    <p:animEffect filter="fade" transition="in">
                                      <p:cBhvr>
                                        <p:cTn dur="1000"/>
                                        <p:tgtEl>
                                          <p:spTgt spid="8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5" name="Shape 395"/>
        <p:cNvGrpSpPr/>
        <p:nvPr/>
      </p:nvGrpSpPr>
      <p:grpSpPr>
        <a:xfrm>
          <a:off x="0" y="0"/>
          <a:ext cx="0" cy="0"/>
          <a:chOff x="0" y="0"/>
          <a:chExt cx="0" cy="0"/>
        </a:xfrm>
      </p:grpSpPr>
      <p:sp>
        <p:nvSpPr>
          <p:cNvPr id="396" name="Shape 396"/>
          <p:cNvSpPr txBox="1"/>
          <p:nvPr>
            <p:ph type="ctrTitle"/>
          </p:nvPr>
        </p:nvSpPr>
        <p:spPr>
          <a:xfrm>
            <a:off x="390525" y="1819275"/>
            <a:ext cx="8222100" cy="933599"/>
          </a:xfrm>
          <a:prstGeom prst="rect">
            <a:avLst/>
          </a:prstGeom>
        </p:spPr>
        <p:txBody>
          <a:bodyPr anchorCtr="0" anchor="b" bIns="91425" lIns="91425" rIns="91425" tIns="91425">
            <a:noAutofit/>
          </a:bodyPr>
          <a:lstStyle/>
          <a:p>
            <a:pPr lvl="0">
              <a:spcBef>
                <a:spcPts val="0"/>
              </a:spcBef>
              <a:buNone/>
            </a:pPr>
            <a:r>
              <a:rPr lang="en"/>
              <a:t>Afternoon Exercise </a:t>
            </a:r>
          </a:p>
        </p:txBody>
      </p:sp>
      <p:sp>
        <p:nvSpPr>
          <p:cNvPr id="397" name="Shape 397"/>
          <p:cNvSpPr txBox="1"/>
          <p:nvPr>
            <p:ph idx="1" type="subTitle"/>
          </p:nvPr>
        </p:nvSpPr>
        <p:spPr>
          <a:xfrm>
            <a:off x="390525" y="2789130"/>
            <a:ext cx="8222100" cy="432899"/>
          </a:xfrm>
          <a:prstGeom prst="rect">
            <a:avLst/>
          </a:prstGeom>
        </p:spPr>
        <p:txBody>
          <a:bodyPr anchorCtr="0" anchor="t" bIns="91425" lIns="91425" rIns="91425" tIns="91425">
            <a:noAutofit/>
          </a:bodyPr>
          <a:lstStyle/>
          <a:p>
            <a:pPr lvl="0">
              <a:spcBef>
                <a:spcPts val="0"/>
              </a:spcBef>
              <a:buNone/>
            </a:pPr>
            <a:r>
              <a:rPr lang="en"/>
              <a:t>Simulate the game of Blackjack in an OOP-style program.</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471900" y="129125"/>
            <a:ext cx="8222100" cy="767699"/>
          </a:xfrm>
          <a:prstGeom prst="rect">
            <a:avLst/>
          </a:prstGeom>
        </p:spPr>
        <p:txBody>
          <a:bodyPr anchorCtr="0" anchor="b" bIns="91425" lIns="91425" rIns="91425" tIns="91425">
            <a:noAutofit/>
          </a:bodyPr>
          <a:lstStyle/>
          <a:p>
            <a:pPr lvl="0">
              <a:spcBef>
                <a:spcPts val="0"/>
              </a:spcBef>
              <a:buNone/>
            </a:pPr>
            <a:r>
              <a:rPr lang="en"/>
              <a:t>What’s in a program?</a:t>
            </a:r>
          </a:p>
        </p:txBody>
      </p:sp>
      <p:sp>
        <p:nvSpPr>
          <p:cNvPr id="89" name="Shape 89"/>
          <p:cNvSpPr txBox="1"/>
          <p:nvPr>
            <p:ph idx="1" type="body"/>
          </p:nvPr>
        </p:nvSpPr>
        <p:spPr>
          <a:xfrm>
            <a:off x="471900" y="928475"/>
            <a:ext cx="8222100" cy="767699"/>
          </a:xfrm>
          <a:prstGeom prst="rect">
            <a:avLst/>
          </a:prstGeom>
        </p:spPr>
        <p:txBody>
          <a:bodyPr anchorCtr="0" anchor="t" bIns="91425" lIns="91425" rIns="91425" tIns="91425">
            <a:noAutofit/>
          </a:bodyPr>
          <a:lstStyle/>
          <a:p>
            <a:pPr lvl="0">
              <a:spcBef>
                <a:spcPts val="0"/>
              </a:spcBef>
              <a:buNone/>
            </a:pPr>
            <a:r>
              <a:rPr lang="en">
                <a:solidFill>
                  <a:srgbClr val="F3F3F3"/>
                </a:solidFill>
              </a:rPr>
              <a:t>“A program by any other name would smell as sweet.”  - Shakespeare’s Juliet</a:t>
            </a:r>
          </a:p>
        </p:txBody>
      </p:sp>
      <p:sp>
        <p:nvSpPr>
          <p:cNvPr id="90" name="Shape 90"/>
          <p:cNvSpPr txBox="1"/>
          <p:nvPr/>
        </p:nvSpPr>
        <p:spPr>
          <a:xfrm>
            <a:off x="1986300" y="2101300"/>
            <a:ext cx="4746300" cy="2383499"/>
          </a:xfrm>
          <a:prstGeom prst="rect">
            <a:avLst/>
          </a:prstGeom>
          <a:noFill/>
          <a:ln>
            <a:noFill/>
          </a:ln>
        </p:spPr>
        <p:txBody>
          <a:bodyPr anchorCtr="0" anchor="t" bIns="91425" lIns="91425" rIns="91425" tIns="91425">
            <a:noAutofit/>
          </a:bodyPr>
          <a:lstStyle/>
          <a:p>
            <a:pPr lvl="0" rtl="0" algn="ctr">
              <a:spcBef>
                <a:spcPts val="0"/>
              </a:spcBef>
              <a:buNone/>
            </a:pPr>
            <a:r>
              <a:rPr lang="en" sz="2400"/>
              <a:t>Program = Data + Algorithm</a:t>
            </a: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rPr lang="en">
                <a:solidFill>
                  <a:srgbClr val="666666"/>
                </a:solidFill>
              </a:rPr>
              <a:t>For this presentation, we’ll say:</a:t>
            </a:r>
          </a:p>
          <a:p>
            <a:pPr lvl="0" rtl="0" algn="ctr">
              <a:spcBef>
                <a:spcPts val="0"/>
              </a:spcBef>
              <a:buNone/>
            </a:pPr>
            <a:r>
              <a:t/>
            </a:r>
            <a:endParaRPr/>
          </a:p>
          <a:p>
            <a:pPr lvl="0" algn="ctr">
              <a:spcBef>
                <a:spcPts val="0"/>
              </a:spcBef>
              <a:buNone/>
            </a:pPr>
            <a:r>
              <a:rPr lang="en" sz="2400"/>
              <a:t>Program = State + Behavior</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0" st="0"/>
                                            </p:txEl>
                                          </p:spTgt>
                                        </p:tgtEl>
                                        <p:attrNameLst>
                                          <p:attrName>style.visibility</p:attrName>
                                        </p:attrNameLst>
                                      </p:cBhvr>
                                      <p:to>
                                        <p:strVal val="visible"/>
                                      </p:to>
                                    </p:set>
                                    <p:animEffect filter="fade" transition="in">
                                      <p:cBhvr>
                                        <p:cTn dur="1000"/>
                                        <p:tgtEl>
                                          <p:spTgt spid="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1" st="1"/>
                                            </p:txEl>
                                          </p:spTgt>
                                        </p:tgtEl>
                                        <p:attrNameLst>
                                          <p:attrName>style.visibility</p:attrName>
                                        </p:attrNameLst>
                                      </p:cBhvr>
                                      <p:to>
                                        <p:strVal val="visible"/>
                                      </p:to>
                                    </p:set>
                                    <p:animEffect filter="fade" transition="in">
                                      <p:cBhvr>
                                        <p:cTn dur="1000"/>
                                        <p:tgtEl>
                                          <p:spTgt spid="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2" st="2"/>
                                            </p:txEl>
                                          </p:spTgt>
                                        </p:tgtEl>
                                        <p:attrNameLst>
                                          <p:attrName>style.visibility</p:attrName>
                                        </p:attrNameLst>
                                      </p:cBhvr>
                                      <p:to>
                                        <p:strVal val="visible"/>
                                      </p:to>
                                    </p:set>
                                    <p:animEffect filter="fade" transition="in">
                                      <p:cBhvr>
                                        <p:cTn dur="1000"/>
                                        <p:tgtEl>
                                          <p:spTgt spid="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3" st="3"/>
                                            </p:txEl>
                                          </p:spTgt>
                                        </p:tgtEl>
                                        <p:attrNameLst>
                                          <p:attrName>style.visibility</p:attrName>
                                        </p:attrNameLst>
                                      </p:cBhvr>
                                      <p:to>
                                        <p:strVal val="visible"/>
                                      </p:to>
                                    </p:set>
                                    <p:animEffect filter="fade" transition="in">
                                      <p:cBhvr>
                                        <p:cTn dur="1000"/>
                                        <p:tgtEl>
                                          <p:spTgt spid="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4" st="4"/>
                                            </p:txEl>
                                          </p:spTgt>
                                        </p:tgtEl>
                                        <p:attrNameLst>
                                          <p:attrName>style.visibility</p:attrName>
                                        </p:attrNameLst>
                                      </p:cBhvr>
                                      <p:to>
                                        <p:strVal val="visible"/>
                                      </p:to>
                                    </p:set>
                                    <p:animEffect filter="fade" transition="in">
                                      <p:cBhvr>
                                        <p:cTn dur="1000"/>
                                        <p:tgtEl>
                                          <p:spTgt spid="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5" st="5"/>
                                            </p:txEl>
                                          </p:spTgt>
                                        </p:tgtEl>
                                        <p:attrNameLst>
                                          <p:attrName>style.visibility</p:attrName>
                                        </p:attrNameLst>
                                      </p:cBhvr>
                                      <p:to>
                                        <p:strVal val="visible"/>
                                      </p:to>
                                    </p:set>
                                    <p:animEffect filter="fade" transition="in">
                                      <p:cBhvr>
                                        <p:cTn dur="1000"/>
                                        <p:tgtEl>
                                          <p:spTgt spid="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6" st="6"/>
                                            </p:txEl>
                                          </p:spTgt>
                                        </p:tgtEl>
                                        <p:attrNameLst>
                                          <p:attrName>style.visibility</p:attrName>
                                        </p:attrNameLst>
                                      </p:cBhvr>
                                      <p:to>
                                        <p:strVal val="visible"/>
                                      </p:to>
                                    </p:set>
                                    <p:animEffect filter="fade" transition="in">
                                      <p:cBhvr>
                                        <p:cTn dur="1000"/>
                                        <p:tgtEl>
                                          <p:spTgt spid="9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So, what is the OOP paradigm all about?</a:t>
            </a:r>
          </a:p>
        </p:txBody>
      </p:sp>
      <p:sp>
        <p:nvSpPr>
          <p:cNvPr id="96" name="Shape 96"/>
          <p:cNvSpPr txBox="1"/>
          <p:nvPr>
            <p:ph idx="1" type="body"/>
          </p:nvPr>
        </p:nvSpPr>
        <p:spPr>
          <a:xfrm>
            <a:off x="471900" y="1919075"/>
            <a:ext cx="8222100" cy="2710200"/>
          </a:xfrm>
          <a:prstGeom prst="rect">
            <a:avLst/>
          </a:prstGeom>
        </p:spPr>
        <p:txBody>
          <a:bodyPr anchorCtr="0" anchor="t" bIns="91425" lIns="91425" rIns="91425" tIns="91425">
            <a:noAutofit/>
          </a:bodyPr>
          <a:lstStyle/>
          <a:p>
            <a:pPr lvl="0" rtl="0">
              <a:spcBef>
                <a:spcPts val="0"/>
              </a:spcBef>
              <a:buNone/>
            </a:pPr>
            <a:r>
              <a:rPr lang="en"/>
              <a:t>Group the program’s state and behavior inside </a:t>
            </a:r>
            <a:r>
              <a:rPr b="1" lang="en"/>
              <a:t>objects</a:t>
            </a:r>
            <a:r>
              <a:rPr lang="en"/>
              <a:t> and </a:t>
            </a:r>
            <a:r>
              <a:rPr b="1" lang="en"/>
              <a:t>classes</a:t>
            </a:r>
            <a:r>
              <a:rPr lang="en"/>
              <a:t>.</a:t>
            </a:r>
          </a:p>
          <a:p>
            <a:pPr lvl="0" rtl="0">
              <a:spcBef>
                <a:spcPts val="0"/>
              </a:spcBef>
              <a:buNone/>
            </a:pPr>
            <a:r>
              <a:rPr lang="en"/>
              <a:t>Inspired by how humans categorize and manipulate the physical world.</a:t>
            </a:r>
          </a:p>
          <a:p>
            <a:pPr lvl="0" rtl="0">
              <a:spcBef>
                <a:spcPts val="0"/>
              </a:spcBef>
              <a:buNone/>
            </a:pPr>
            <a:r>
              <a:rPr lang="en"/>
              <a:t>E.g. Consider the concept of “Mug”:</a:t>
            </a:r>
          </a:p>
          <a:p>
            <a:pPr indent="-228600" lvl="0" marL="457200" rtl="0">
              <a:spcBef>
                <a:spcPts val="0"/>
              </a:spcBef>
            </a:pPr>
            <a:r>
              <a:rPr lang="en"/>
              <a:t>Mug has state: color, volume, location</a:t>
            </a:r>
          </a:p>
          <a:p>
            <a:pPr indent="-228600" lvl="0" marL="457200">
              <a:spcBef>
                <a:spcPts val="0"/>
              </a:spcBef>
            </a:pPr>
            <a:r>
              <a:rPr lang="en"/>
              <a:t>Mug has behavior: drink, fill, refill, break, clean</a:t>
            </a:r>
          </a:p>
        </p:txBody>
      </p:sp>
      <p:pic>
        <p:nvPicPr>
          <p:cNvPr id="97" name="Shape 97"/>
          <p:cNvPicPr preferRelativeResize="0"/>
          <p:nvPr/>
        </p:nvPicPr>
        <p:blipFill>
          <a:blip r:embed="rId3">
            <a:alphaModFix/>
          </a:blip>
          <a:stretch>
            <a:fillRect/>
          </a:stretch>
        </p:blipFill>
        <p:spPr>
          <a:xfrm>
            <a:off x="7209500" y="3355825"/>
            <a:ext cx="1484500" cy="1484500"/>
          </a:xfrm>
          <a:prstGeom prst="rect">
            <a:avLst/>
          </a:prstGeom>
          <a:noFill/>
          <a:ln>
            <a:noFill/>
          </a:ln>
        </p:spPr>
      </p:pic>
      <p:sp>
        <p:nvSpPr>
          <p:cNvPr id="98" name="Shape 98"/>
          <p:cNvSpPr txBox="1"/>
          <p:nvPr/>
        </p:nvSpPr>
        <p:spPr>
          <a:xfrm>
            <a:off x="5687125" y="4375800"/>
            <a:ext cx="1589099" cy="767699"/>
          </a:xfrm>
          <a:prstGeom prst="rect">
            <a:avLst/>
          </a:prstGeom>
          <a:noFill/>
          <a:ln>
            <a:noFill/>
          </a:ln>
        </p:spPr>
        <p:txBody>
          <a:bodyPr anchorCtr="0" anchor="t" bIns="91425" lIns="91425" rIns="91425" tIns="91425">
            <a:noAutofit/>
          </a:bodyPr>
          <a:lstStyle/>
          <a:p>
            <a:pPr lvl="0">
              <a:spcBef>
                <a:spcPts val="0"/>
              </a:spcBef>
              <a:buNone/>
            </a:pPr>
            <a:r>
              <a:rPr lang="en">
                <a:solidFill>
                  <a:srgbClr val="CC4125"/>
                </a:solidFill>
              </a:rPr>
              <a:t>What is the current state of this mug?</a:t>
            </a:r>
          </a:p>
        </p:txBody>
      </p:sp>
      <p:cxnSp>
        <p:nvCxnSpPr>
          <p:cNvPr id="99" name="Shape 99"/>
          <p:cNvCxnSpPr>
            <a:endCxn id="97" idx="1"/>
          </p:cNvCxnSpPr>
          <p:nvPr/>
        </p:nvCxnSpPr>
        <p:spPr>
          <a:xfrm flipH="1" rot="10800000">
            <a:off x="6816200" y="4098075"/>
            <a:ext cx="393300" cy="459900"/>
          </a:xfrm>
          <a:prstGeom prst="straightConnector1">
            <a:avLst/>
          </a:prstGeom>
          <a:noFill/>
          <a:ln cap="flat" cmpd="sng" w="9525">
            <a:solidFill>
              <a:srgbClr val="CC4125"/>
            </a:solidFill>
            <a:prstDash val="solid"/>
            <a:round/>
            <a:headEnd len="lg" w="lg" type="none"/>
            <a:tailEnd len="lg" w="lg" type="triangle"/>
          </a:ln>
        </p:spPr>
      </p:cxn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0" st="0"/>
                                            </p:txEl>
                                          </p:spTgt>
                                        </p:tgtEl>
                                        <p:attrNameLst>
                                          <p:attrName>style.visibility</p:attrName>
                                        </p:attrNameLst>
                                      </p:cBhvr>
                                      <p:to>
                                        <p:strVal val="visible"/>
                                      </p:to>
                                    </p:set>
                                    <p:animEffect filter="fade" transition="in">
                                      <p:cBhvr>
                                        <p:cTn dur="1000"/>
                                        <p:tgtEl>
                                          <p:spTgt spid="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1" st="1"/>
                                            </p:txEl>
                                          </p:spTgt>
                                        </p:tgtEl>
                                        <p:attrNameLst>
                                          <p:attrName>style.visibility</p:attrName>
                                        </p:attrNameLst>
                                      </p:cBhvr>
                                      <p:to>
                                        <p:strVal val="visible"/>
                                      </p:to>
                                    </p:set>
                                    <p:animEffect filter="fade" transition="in">
                                      <p:cBhvr>
                                        <p:cTn dur="1000"/>
                                        <p:tgtEl>
                                          <p:spTgt spid="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2" st="2"/>
                                            </p:txEl>
                                          </p:spTgt>
                                        </p:tgtEl>
                                        <p:attrNameLst>
                                          <p:attrName>style.visibility</p:attrName>
                                        </p:attrNameLst>
                                      </p:cBhvr>
                                      <p:to>
                                        <p:strVal val="visible"/>
                                      </p:to>
                                    </p:set>
                                    <p:animEffect filter="fade" transition="in">
                                      <p:cBhvr>
                                        <p:cTn dur="1000"/>
                                        <p:tgtEl>
                                          <p:spTgt spid="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3" st="3"/>
                                            </p:txEl>
                                          </p:spTgt>
                                        </p:tgtEl>
                                        <p:attrNameLst>
                                          <p:attrName>style.visibility</p:attrName>
                                        </p:attrNameLst>
                                      </p:cBhvr>
                                      <p:to>
                                        <p:strVal val="visible"/>
                                      </p:to>
                                    </p:set>
                                    <p:animEffect filter="fade" transition="in">
                                      <p:cBhvr>
                                        <p:cTn dur="1000"/>
                                        <p:tgtEl>
                                          <p:spTgt spid="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4" st="4"/>
                                            </p:txEl>
                                          </p:spTgt>
                                        </p:tgtEl>
                                        <p:attrNameLst>
                                          <p:attrName>style.visibility</p:attrName>
                                        </p:attrNameLst>
                                      </p:cBhvr>
                                      <p:to>
                                        <p:strVal val="visible"/>
                                      </p:to>
                                    </p:set>
                                    <p:animEffect filter="fade" transition="in">
                                      <p:cBhvr>
                                        <p:cTn dur="1000"/>
                                        <p:tgtEl>
                                          <p:spTgt spid="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OOP Terminology: “Object”</a:t>
            </a:r>
          </a:p>
        </p:txBody>
      </p:sp>
      <p:sp>
        <p:nvSpPr>
          <p:cNvPr id="105" name="Shape 105"/>
          <p:cNvSpPr txBox="1"/>
          <p:nvPr>
            <p:ph idx="1" type="body"/>
          </p:nvPr>
        </p:nvSpPr>
        <p:spPr>
          <a:xfrm>
            <a:off x="471900" y="1919075"/>
            <a:ext cx="8222100" cy="1572600"/>
          </a:xfrm>
          <a:prstGeom prst="rect">
            <a:avLst/>
          </a:prstGeom>
        </p:spPr>
        <p:txBody>
          <a:bodyPr anchorCtr="0" anchor="t" bIns="91425" lIns="91425" rIns="91425" tIns="91425">
            <a:noAutofit/>
          </a:bodyPr>
          <a:lstStyle/>
          <a:p>
            <a:pPr lvl="0" rtl="0">
              <a:spcBef>
                <a:spcPts val="0"/>
              </a:spcBef>
              <a:buNone/>
            </a:pPr>
            <a:r>
              <a:rPr lang="en"/>
              <a:t>An </a:t>
            </a:r>
            <a:r>
              <a:rPr b="1" lang="en"/>
              <a:t>object</a:t>
            </a:r>
            <a:r>
              <a:rPr lang="en"/>
              <a:t> is:</a:t>
            </a:r>
          </a:p>
          <a:p>
            <a:pPr indent="-228600" lvl="0" marL="457200" rtl="0">
              <a:spcBef>
                <a:spcPts val="0"/>
              </a:spcBef>
              <a:buChar char="-"/>
            </a:pPr>
            <a:r>
              <a:rPr lang="en"/>
              <a:t>A collection of variables (the “state” of the object)</a:t>
            </a:r>
          </a:p>
          <a:p>
            <a:pPr indent="-228600" lvl="0" marL="457200" rtl="0">
              <a:spcBef>
                <a:spcPts val="0"/>
              </a:spcBef>
              <a:buChar char="-"/>
            </a:pPr>
            <a:r>
              <a:rPr lang="en"/>
              <a:t>A collection of methods (the “behavior” of the object)</a:t>
            </a:r>
          </a:p>
        </p:txBody>
      </p:sp>
      <p:pic>
        <p:nvPicPr>
          <p:cNvPr id="106" name="Shape 106"/>
          <p:cNvPicPr preferRelativeResize="0"/>
          <p:nvPr/>
        </p:nvPicPr>
        <p:blipFill>
          <a:blip r:embed="rId3">
            <a:alphaModFix/>
          </a:blip>
          <a:stretch>
            <a:fillRect/>
          </a:stretch>
        </p:blipFill>
        <p:spPr>
          <a:xfrm>
            <a:off x="1999450" y="3637525"/>
            <a:ext cx="1461074" cy="1461074"/>
          </a:xfrm>
          <a:prstGeom prst="rect">
            <a:avLst/>
          </a:prstGeom>
          <a:noFill/>
          <a:ln>
            <a:noFill/>
          </a:ln>
        </p:spPr>
      </p:pic>
      <p:pic>
        <p:nvPicPr>
          <p:cNvPr id="107" name="Shape 107"/>
          <p:cNvPicPr preferRelativeResize="0"/>
          <p:nvPr/>
        </p:nvPicPr>
        <p:blipFill>
          <a:blip r:embed="rId4">
            <a:alphaModFix/>
          </a:blip>
          <a:stretch>
            <a:fillRect/>
          </a:stretch>
        </p:blipFill>
        <p:spPr>
          <a:xfrm>
            <a:off x="384250" y="3483750"/>
            <a:ext cx="1170875" cy="1170875"/>
          </a:xfrm>
          <a:prstGeom prst="rect">
            <a:avLst/>
          </a:prstGeom>
          <a:noFill/>
          <a:ln>
            <a:noFill/>
          </a:ln>
        </p:spPr>
      </p:pic>
      <p:pic>
        <p:nvPicPr>
          <p:cNvPr id="108" name="Shape 108"/>
          <p:cNvPicPr preferRelativeResize="0"/>
          <p:nvPr/>
        </p:nvPicPr>
        <p:blipFill>
          <a:blip r:embed="rId5">
            <a:alphaModFix/>
          </a:blip>
          <a:stretch>
            <a:fillRect/>
          </a:stretch>
        </p:blipFill>
        <p:spPr>
          <a:xfrm>
            <a:off x="5457125" y="3282650"/>
            <a:ext cx="1306774" cy="1306774"/>
          </a:xfrm>
          <a:prstGeom prst="rect">
            <a:avLst/>
          </a:prstGeom>
          <a:noFill/>
          <a:ln>
            <a:noFill/>
          </a:ln>
        </p:spPr>
      </p:pic>
      <p:pic>
        <p:nvPicPr>
          <p:cNvPr id="109" name="Shape 109"/>
          <p:cNvPicPr preferRelativeResize="0"/>
          <p:nvPr/>
        </p:nvPicPr>
        <p:blipFill>
          <a:blip r:embed="rId6">
            <a:alphaModFix/>
          </a:blip>
          <a:stretch>
            <a:fillRect/>
          </a:stretch>
        </p:blipFill>
        <p:spPr>
          <a:xfrm>
            <a:off x="7168150" y="3783375"/>
            <a:ext cx="1264949" cy="1264949"/>
          </a:xfrm>
          <a:prstGeom prst="rect">
            <a:avLst/>
          </a:prstGeom>
          <a:noFill/>
          <a:ln>
            <a:noFill/>
          </a:ln>
        </p:spPr>
      </p:pic>
      <p:pic>
        <p:nvPicPr>
          <p:cNvPr id="110" name="Shape 110"/>
          <p:cNvPicPr preferRelativeResize="0"/>
          <p:nvPr/>
        </p:nvPicPr>
        <p:blipFill>
          <a:blip r:embed="rId7">
            <a:alphaModFix/>
          </a:blip>
          <a:stretch>
            <a:fillRect/>
          </a:stretch>
        </p:blipFill>
        <p:spPr>
          <a:xfrm>
            <a:off x="6983450" y="1773224"/>
            <a:ext cx="2028074" cy="1864300"/>
          </a:xfrm>
          <a:prstGeom prst="rect">
            <a:avLst/>
          </a:prstGeom>
          <a:noFill/>
          <a:ln>
            <a:noFill/>
          </a:ln>
        </p:spPr>
      </p:pic>
      <p:sp>
        <p:nvSpPr>
          <p:cNvPr id="111" name="Shape 111"/>
          <p:cNvSpPr txBox="1"/>
          <p:nvPr/>
        </p:nvSpPr>
        <p:spPr>
          <a:xfrm>
            <a:off x="3585825" y="3690475"/>
            <a:ext cx="1746000" cy="1306800"/>
          </a:xfrm>
          <a:prstGeom prst="rect">
            <a:avLst/>
          </a:prstGeom>
          <a:noFill/>
          <a:ln>
            <a:noFill/>
          </a:ln>
        </p:spPr>
        <p:txBody>
          <a:bodyPr anchorCtr="0" anchor="t" bIns="91425" lIns="91425" rIns="91425" tIns="91425">
            <a:noAutofit/>
          </a:bodyPr>
          <a:lstStyle/>
          <a:p>
            <a:pPr lvl="0">
              <a:spcBef>
                <a:spcPts val="0"/>
              </a:spcBef>
              <a:buNone/>
            </a:pPr>
            <a:r>
              <a:rPr lang="en">
                <a:solidFill>
                  <a:srgbClr val="CC4125"/>
                </a:solidFill>
              </a:rPr>
              <a:t>There are 5 “Mug” objects on this page. Each has distinct state, but the same behavior.</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OOP Terminology: “Class”</a:t>
            </a:r>
          </a:p>
        </p:txBody>
      </p:sp>
      <p:sp>
        <p:nvSpPr>
          <p:cNvPr id="117" name="Shape 117"/>
          <p:cNvSpPr txBox="1"/>
          <p:nvPr>
            <p:ph idx="1" type="body"/>
          </p:nvPr>
        </p:nvSpPr>
        <p:spPr>
          <a:xfrm>
            <a:off x="471900" y="1919075"/>
            <a:ext cx="8222100" cy="2084999"/>
          </a:xfrm>
          <a:prstGeom prst="rect">
            <a:avLst/>
          </a:prstGeom>
        </p:spPr>
        <p:txBody>
          <a:bodyPr anchorCtr="0" anchor="t" bIns="91425" lIns="91425" rIns="91425" tIns="91425">
            <a:noAutofit/>
          </a:bodyPr>
          <a:lstStyle/>
          <a:p>
            <a:pPr lvl="0" rtl="0">
              <a:spcBef>
                <a:spcPts val="0"/>
              </a:spcBef>
              <a:buNone/>
            </a:pPr>
            <a:r>
              <a:rPr lang="en"/>
              <a:t>A </a:t>
            </a:r>
            <a:r>
              <a:rPr b="1" lang="en"/>
              <a:t>class</a:t>
            </a:r>
            <a:r>
              <a:rPr lang="en"/>
              <a:t> is a category/blueprint for objects. It’s the meta concept.</a:t>
            </a:r>
          </a:p>
          <a:p>
            <a:pPr lvl="0">
              <a:spcBef>
                <a:spcPts val="0"/>
              </a:spcBef>
              <a:buNone/>
            </a:pPr>
            <a:r>
              <a:rPr lang="en"/>
              <a:t>E.g. The previous slide showed 5 mug objects. Each of those 5 objects is an </a:t>
            </a:r>
            <a:r>
              <a:rPr b="1" lang="en"/>
              <a:t>instance</a:t>
            </a:r>
            <a:r>
              <a:rPr lang="en"/>
              <a:t> of the class: </a:t>
            </a:r>
            <a:r>
              <a:rPr lang="en" u="sng"/>
              <a:t>Mug</a:t>
            </a:r>
            <a:r>
              <a:rPr lang="en"/>
              <a:t>.   5 objects, 1 class.</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How many objects? How many classes?</a:t>
            </a:r>
          </a:p>
        </p:txBody>
      </p:sp>
      <p:pic>
        <p:nvPicPr>
          <p:cNvPr id="123" name="Shape 123"/>
          <p:cNvPicPr preferRelativeResize="0"/>
          <p:nvPr/>
        </p:nvPicPr>
        <p:blipFill>
          <a:blip r:embed="rId3">
            <a:alphaModFix/>
          </a:blip>
          <a:stretch>
            <a:fillRect/>
          </a:stretch>
        </p:blipFill>
        <p:spPr>
          <a:xfrm>
            <a:off x="5410700" y="1775387"/>
            <a:ext cx="1592724" cy="1592724"/>
          </a:xfrm>
          <a:prstGeom prst="rect">
            <a:avLst/>
          </a:prstGeom>
          <a:noFill/>
          <a:ln>
            <a:noFill/>
          </a:ln>
        </p:spPr>
      </p:pic>
      <p:pic>
        <p:nvPicPr>
          <p:cNvPr id="124" name="Shape 124"/>
          <p:cNvPicPr preferRelativeResize="0"/>
          <p:nvPr/>
        </p:nvPicPr>
        <p:blipFill>
          <a:blip r:embed="rId4">
            <a:alphaModFix/>
          </a:blip>
          <a:stretch>
            <a:fillRect/>
          </a:stretch>
        </p:blipFill>
        <p:spPr>
          <a:xfrm>
            <a:off x="5840700" y="3428637"/>
            <a:ext cx="1592724" cy="1592724"/>
          </a:xfrm>
          <a:prstGeom prst="rect">
            <a:avLst/>
          </a:prstGeom>
          <a:noFill/>
          <a:ln>
            <a:noFill/>
          </a:ln>
        </p:spPr>
      </p:pic>
      <p:pic>
        <p:nvPicPr>
          <p:cNvPr id="125" name="Shape 125"/>
          <p:cNvPicPr preferRelativeResize="0"/>
          <p:nvPr/>
        </p:nvPicPr>
        <p:blipFill>
          <a:blip r:embed="rId5">
            <a:alphaModFix/>
          </a:blip>
          <a:stretch>
            <a:fillRect/>
          </a:stretch>
        </p:blipFill>
        <p:spPr>
          <a:xfrm>
            <a:off x="4394100" y="3102741"/>
            <a:ext cx="1592725" cy="2121834"/>
          </a:xfrm>
          <a:prstGeom prst="rect">
            <a:avLst/>
          </a:prstGeom>
          <a:noFill/>
          <a:ln>
            <a:noFill/>
          </a:ln>
        </p:spPr>
      </p:pic>
      <p:pic>
        <p:nvPicPr>
          <p:cNvPr id="126" name="Shape 126"/>
          <p:cNvPicPr preferRelativeResize="0"/>
          <p:nvPr/>
        </p:nvPicPr>
        <p:blipFill>
          <a:blip r:embed="rId6">
            <a:alphaModFix/>
          </a:blip>
          <a:stretch>
            <a:fillRect/>
          </a:stretch>
        </p:blipFill>
        <p:spPr>
          <a:xfrm>
            <a:off x="2663600" y="3428625"/>
            <a:ext cx="1592724" cy="1592724"/>
          </a:xfrm>
          <a:prstGeom prst="rect">
            <a:avLst/>
          </a:prstGeom>
          <a:noFill/>
          <a:ln>
            <a:noFill/>
          </a:ln>
        </p:spPr>
      </p:pic>
      <p:pic>
        <p:nvPicPr>
          <p:cNvPr id="127" name="Shape 127"/>
          <p:cNvPicPr preferRelativeResize="0"/>
          <p:nvPr/>
        </p:nvPicPr>
        <p:blipFill>
          <a:blip r:embed="rId7">
            <a:alphaModFix/>
          </a:blip>
          <a:stretch>
            <a:fillRect/>
          </a:stretch>
        </p:blipFill>
        <p:spPr>
          <a:xfrm>
            <a:off x="114800" y="1832862"/>
            <a:ext cx="2187446" cy="1364550"/>
          </a:xfrm>
          <a:prstGeom prst="rect">
            <a:avLst/>
          </a:prstGeom>
          <a:noFill/>
          <a:ln>
            <a:noFill/>
          </a:ln>
        </p:spPr>
      </p:pic>
      <p:pic>
        <p:nvPicPr>
          <p:cNvPr id="128" name="Shape 128"/>
          <p:cNvPicPr preferRelativeResize="0"/>
          <p:nvPr/>
        </p:nvPicPr>
        <p:blipFill>
          <a:blip r:embed="rId8">
            <a:alphaModFix/>
          </a:blip>
          <a:stretch>
            <a:fillRect/>
          </a:stretch>
        </p:blipFill>
        <p:spPr>
          <a:xfrm>
            <a:off x="2456925" y="1832866"/>
            <a:ext cx="2456950" cy="1364546"/>
          </a:xfrm>
          <a:prstGeom prst="rect">
            <a:avLst/>
          </a:prstGeom>
          <a:noFill/>
          <a:ln>
            <a:noFill/>
          </a:ln>
        </p:spPr>
      </p:pic>
      <p:pic>
        <p:nvPicPr>
          <p:cNvPr id="129" name="Shape 129"/>
          <p:cNvPicPr preferRelativeResize="0"/>
          <p:nvPr/>
        </p:nvPicPr>
        <p:blipFill>
          <a:blip r:embed="rId9">
            <a:alphaModFix/>
          </a:blip>
          <a:stretch>
            <a:fillRect/>
          </a:stretch>
        </p:blipFill>
        <p:spPr>
          <a:xfrm>
            <a:off x="68875" y="3523862"/>
            <a:ext cx="2456948" cy="1402250"/>
          </a:xfrm>
          <a:prstGeom prst="rect">
            <a:avLst/>
          </a:prstGeom>
          <a:noFill/>
          <a:ln>
            <a:noFill/>
          </a:ln>
        </p:spPr>
      </p:pic>
      <p:pic>
        <p:nvPicPr>
          <p:cNvPr id="130" name="Shape 130"/>
          <p:cNvPicPr preferRelativeResize="0"/>
          <p:nvPr/>
        </p:nvPicPr>
        <p:blipFill>
          <a:blip r:embed="rId10">
            <a:alphaModFix/>
          </a:blip>
          <a:stretch>
            <a:fillRect/>
          </a:stretch>
        </p:blipFill>
        <p:spPr>
          <a:xfrm>
            <a:off x="7493875" y="3703956"/>
            <a:ext cx="1592724" cy="1194543"/>
          </a:xfrm>
          <a:prstGeom prst="rect">
            <a:avLst/>
          </a:prstGeom>
          <a:noFill/>
          <a:ln>
            <a:noFill/>
          </a:ln>
        </p:spPr>
      </p:pic>
      <p:pic>
        <p:nvPicPr>
          <p:cNvPr id="131" name="Shape 131"/>
          <p:cNvPicPr preferRelativeResize="0"/>
          <p:nvPr/>
        </p:nvPicPr>
        <p:blipFill>
          <a:blip r:embed="rId11">
            <a:alphaModFix/>
          </a:blip>
          <a:stretch>
            <a:fillRect/>
          </a:stretch>
        </p:blipFill>
        <p:spPr>
          <a:xfrm>
            <a:off x="7249725" y="2107613"/>
            <a:ext cx="1592725" cy="995136"/>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type="title"/>
          </p:nvPr>
        </p:nvSpPr>
        <p:spPr>
          <a:xfrm>
            <a:off x="471900" y="738725"/>
            <a:ext cx="8222100" cy="767699"/>
          </a:xfrm>
          <a:prstGeom prst="rect">
            <a:avLst/>
          </a:prstGeom>
        </p:spPr>
        <p:txBody>
          <a:bodyPr anchorCtr="0" anchor="b" bIns="91425" lIns="91425" rIns="91425" tIns="91425">
            <a:noAutofit/>
          </a:bodyPr>
          <a:lstStyle/>
          <a:p>
            <a:pPr lvl="0" rtl="0">
              <a:spcBef>
                <a:spcPts val="0"/>
              </a:spcBef>
              <a:buNone/>
            </a:pPr>
            <a:r>
              <a:rPr lang="en"/>
              <a:t>OOP Terminology: “Member variable”</a:t>
            </a:r>
          </a:p>
        </p:txBody>
      </p:sp>
      <p:sp>
        <p:nvSpPr>
          <p:cNvPr id="137" name="Shape 137"/>
          <p:cNvSpPr txBox="1"/>
          <p:nvPr>
            <p:ph idx="1" type="body"/>
          </p:nvPr>
        </p:nvSpPr>
        <p:spPr>
          <a:xfrm>
            <a:off x="471900" y="1919075"/>
            <a:ext cx="8222100" cy="2084999"/>
          </a:xfrm>
          <a:prstGeom prst="rect">
            <a:avLst/>
          </a:prstGeom>
        </p:spPr>
        <p:txBody>
          <a:bodyPr anchorCtr="0" anchor="t" bIns="91425" lIns="91425" rIns="91425" tIns="91425">
            <a:noAutofit/>
          </a:bodyPr>
          <a:lstStyle/>
          <a:p>
            <a:pPr lvl="0" rtl="0">
              <a:spcBef>
                <a:spcPts val="0"/>
              </a:spcBef>
              <a:buNone/>
            </a:pPr>
            <a:r>
              <a:rPr lang="en"/>
              <a:t>Every object has a set of </a:t>
            </a:r>
            <a:r>
              <a:rPr b="1" lang="en"/>
              <a:t>member variables</a:t>
            </a:r>
            <a:r>
              <a:rPr lang="en"/>
              <a:t>. Member variables are variables that are bound to that object and only that object. You can think of it like that object “owns” those variables.</a:t>
            </a:r>
          </a:p>
          <a:p>
            <a:pPr lvl="0" rtl="0">
              <a:spcBef>
                <a:spcPts val="0"/>
              </a:spcBef>
              <a:buNone/>
            </a:pPr>
            <a:r>
              <a:rPr lang="en"/>
              <a:t>An object’s member variables define that object’s current </a:t>
            </a:r>
            <a:r>
              <a:rPr lang="en" u="sng"/>
              <a:t>state</a:t>
            </a:r>
            <a:r>
              <a:rPr lang="en"/>
              <a:t>.</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